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272" r:id="rId3"/>
    <p:sldId id="296" r:id="rId4"/>
    <p:sldId id="271" r:id="rId5"/>
    <p:sldId id="293" r:id="rId6"/>
    <p:sldId id="297" r:id="rId7"/>
    <p:sldId id="298" r:id="rId8"/>
    <p:sldId id="300" r:id="rId9"/>
    <p:sldId id="295" r:id="rId10"/>
    <p:sldId id="269" r:id="rId11"/>
    <p:sldId id="290" r:id="rId12"/>
    <p:sldId id="261" r:id="rId13"/>
    <p:sldId id="291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8F0D"/>
    <a:srgbClr val="FFFF00"/>
    <a:srgbClr val="00FFFF"/>
    <a:srgbClr val="FF66FF"/>
    <a:srgbClr val="3333FF"/>
    <a:srgbClr val="33CC33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howGuides="1">
      <p:cViewPr>
        <p:scale>
          <a:sx n="70" d="100"/>
          <a:sy n="70" d="100"/>
        </p:scale>
        <p:origin x="112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6.GIF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jpeg"/><Relationship Id="rId15" Type="http://schemas.openxmlformats.org/officeDocument/2006/relationships/image" Target="../media/image3.GIF"/><Relationship Id="rId10" Type="http://schemas.openxmlformats.org/officeDocument/2006/relationships/image" Target="../media/image31.jpeg"/><Relationship Id="rId4" Type="http://schemas.openxmlformats.org/officeDocument/2006/relationships/image" Target="../media/image25.GIF"/><Relationship Id="rId9" Type="http://schemas.openxmlformats.org/officeDocument/2006/relationships/image" Target="../media/image30.GIF"/><Relationship Id="rId1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7D14-DA8C-B0CC-F449-BF48529B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B646-4951-A332-A74E-E1D9C262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309CC-FDD8-4403-F9A6-67148ABA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" y="0"/>
            <a:ext cx="9140537" cy="6858000"/>
          </a:xfrm>
          <a:prstGeom prst="rect">
            <a:avLst/>
          </a:prstGeom>
        </p:spPr>
      </p:pic>
      <p:sp>
        <p:nvSpPr>
          <p:cNvPr id="6" name="Rectangles 36868">
            <a:extLst>
              <a:ext uri="{FF2B5EF4-FFF2-40B4-BE49-F238E27FC236}">
                <a16:creationId xmlns:a16="http://schemas.microsoft.com/office/drawing/2014/main" id="{253FF8CB-4AE9-E916-6ACB-8F0FA0F52309}"/>
              </a:ext>
            </a:extLst>
          </p:cNvPr>
          <p:cNvSpPr/>
          <p:nvPr/>
        </p:nvSpPr>
        <p:spPr>
          <a:xfrm>
            <a:off x="1192263" y="1671494"/>
            <a:ext cx="690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 dirty="0" err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ĐỘNG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KHÁM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PHÁ</a:t>
            </a:r>
            <a:r>
              <a:rPr lang="en-US" sz="36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KHOA HỌC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2C4F3-AE86-9228-4690-10A5D94CDBB5}"/>
              </a:ext>
            </a:extLst>
          </p:cNvPr>
          <p:cNvSpPr/>
          <p:nvPr/>
        </p:nvSpPr>
        <p:spPr>
          <a:xfrm>
            <a:off x="620897" y="2567610"/>
            <a:ext cx="7731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E1620-3E7A-F828-5D87-A701C757CB35}"/>
              </a:ext>
            </a:extLst>
          </p:cNvPr>
          <p:cNvSpPr/>
          <p:nvPr/>
        </p:nvSpPr>
        <p:spPr>
          <a:xfrm>
            <a:off x="905769" y="3733800"/>
            <a:ext cx="707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Thị Na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7665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rgbClr val="3333FF">
                <a:gamma/>
                <a:tint val="0"/>
                <a:invGamma/>
              </a:srgbClr>
            </a:gs>
            <a:gs pos="100000">
              <a:srgbClr val="3333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20494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6326188"/>
            <a:ext cx="1066800" cy="53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87939A-DCA7-92B7-6ECD-9241C33E6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53008"/>
            <a:ext cx="9037983" cy="6751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C13C19-1DAB-18F6-10F5-295D3D6E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244410"/>
            <a:ext cx="4913802" cy="10668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s 46083"/>
          <p:cNvSpPr/>
          <p:nvPr/>
        </p:nvSpPr>
        <p:spPr>
          <a:xfrm>
            <a:off x="2971800" y="838200"/>
            <a:ext cx="3886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</a:t>
            </a:r>
            <a:r>
              <a:rPr lang="en-US" sz="28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ĐỘNG</a:t>
            </a:r>
            <a:r>
              <a:rPr lang="en-US" sz="28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2</a:t>
            </a:r>
          </a:p>
        </p:txBody>
      </p:sp>
      <p:sp>
        <p:nvSpPr>
          <p:cNvPr id="46087" name="Rectangles 46086"/>
          <p:cNvSpPr/>
          <p:nvPr/>
        </p:nvSpPr>
        <p:spPr>
          <a:xfrm>
            <a:off x="1676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00" b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chơi: "Ô SỐ BÍ ẨN"</a:t>
            </a:r>
          </a:p>
        </p:txBody>
      </p:sp>
      <p:sp>
        <p:nvSpPr>
          <p:cNvPr id="46089" name="Rectangles 46088"/>
          <p:cNvSpPr/>
          <p:nvPr/>
        </p:nvSpPr>
        <p:spPr>
          <a:xfrm>
            <a:off x="1606550" y="2606675"/>
            <a:ext cx="5773738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r>
              <a:rPr sz="2800" b="0"/>
              <a:t>  </a:t>
            </a:r>
            <a:r>
              <a:rPr sz="2800" dirty="0" err="1">
                <a:solidFill>
                  <a:srgbClr val="3333FF"/>
                </a:solidFill>
              </a:rPr>
              <a:t>Cô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chia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trẻ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làm</a:t>
            </a:r>
            <a:r>
              <a:rPr sz="2800">
                <a:solidFill>
                  <a:srgbClr val="3333FF"/>
                </a:solidFill>
              </a:rPr>
              <a:t> 2 </a:t>
            </a:r>
            <a:r>
              <a:rPr sz="2800" dirty="0" err="1">
                <a:solidFill>
                  <a:srgbClr val="3333FF"/>
                </a:solidFill>
              </a:rPr>
              <a:t>đội</a:t>
            </a:r>
            <a:r>
              <a:rPr sz="2800">
                <a:solidFill>
                  <a:srgbClr val="3333FF"/>
                </a:solidFill>
              </a:rPr>
              <a:t>,</a:t>
            </a:r>
          </a:p>
          <a:p>
            <a:pPr algn="ctr"/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cho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lần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lượt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từng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đội</a:t>
            </a:r>
            <a:r>
              <a:rPr sz="2800">
                <a:solidFill>
                  <a:srgbClr val="3333FF"/>
                </a:solidFill>
              </a:rPr>
              <a:t>  </a:t>
            </a:r>
            <a:r>
              <a:rPr sz="2800" dirty="0" err="1">
                <a:solidFill>
                  <a:srgbClr val="3333FF"/>
                </a:solidFill>
              </a:rPr>
              <a:t>chọn</a:t>
            </a:r>
            <a:r>
              <a:rPr sz="2800">
                <a:solidFill>
                  <a:srgbClr val="3333FF"/>
                </a:solidFill>
              </a:rPr>
              <a:t> ô </a:t>
            </a:r>
            <a:r>
              <a:rPr sz="2800" dirty="0" err="1">
                <a:solidFill>
                  <a:srgbClr val="3333FF"/>
                </a:solidFill>
              </a:rPr>
              <a:t>số</a:t>
            </a:r>
            <a:endParaRPr sz="2800">
              <a:solidFill>
                <a:srgbClr val="3333FF"/>
              </a:solidFill>
            </a:endParaRPr>
          </a:p>
          <a:p>
            <a:pPr algn="ctr"/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dưới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mỗi</a:t>
            </a:r>
            <a:r>
              <a:rPr sz="2800">
                <a:solidFill>
                  <a:srgbClr val="3333FF"/>
                </a:solidFill>
              </a:rPr>
              <a:t> ô </a:t>
            </a:r>
            <a:r>
              <a:rPr sz="2800" dirty="0" err="1">
                <a:solidFill>
                  <a:srgbClr val="3333FF"/>
                </a:solidFill>
              </a:rPr>
              <a:t>số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là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một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câu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đố</a:t>
            </a:r>
            <a:r>
              <a:rPr sz="2800">
                <a:solidFill>
                  <a:srgbClr val="3333FF"/>
                </a:solidFill>
              </a:rPr>
              <a:t> .</a:t>
            </a:r>
          </a:p>
          <a:p>
            <a:pPr algn="ctr"/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Đội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nào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giải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được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nhiều</a:t>
            </a:r>
            <a:r>
              <a:rPr sz="2800">
                <a:solidFill>
                  <a:srgbClr val="3333FF"/>
                </a:solidFill>
              </a:rPr>
              <a:t> ô </a:t>
            </a:r>
            <a:r>
              <a:rPr sz="2800" dirty="0" err="1">
                <a:solidFill>
                  <a:srgbClr val="3333FF"/>
                </a:solidFill>
              </a:rPr>
              <a:t>số</a:t>
            </a:r>
            <a:r>
              <a:rPr sz="2800">
                <a:solidFill>
                  <a:srgbClr val="3333FF"/>
                </a:solidFill>
              </a:rPr>
              <a:t> </a:t>
            </a:r>
          </a:p>
          <a:p>
            <a:pPr algn="ctr"/>
            <a:r>
              <a:rPr sz="2800" dirty="0" err="1">
                <a:solidFill>
                  <a:srgbClr val="3333FF"/>
                </a:solidFill>
              </a:rPr>
              <a:t>thì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đội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đó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chiến</a:t>
            </a:r>
            <a:r>
              <a:rPr sz="2800">
                <a:solidFill>
                  <a:srgbClr val="3333FF"/>
                </a:solidFill>
              </a:rPr>
              <a:t> </a:t>
            </a:r>
            <a:r>
              <a:rPr sz="2800" dirty="0" err="1">
                <a:solidFill>
                  <a:srgbClr val="3333FF"/>
                </a:solidFill>
              </a:rPr>
              <a:t>thắng</a:t>
            </a:r>
            <a:r>
              <a:rPr sz="2800">
                <a:solidFill>
                  <a:srgbClr val="3333FF"/>
                </a:solidFill>
              </a:rPr>
              <a:t>.</a:t>
            </a:r>
          </a:p>
        </p:txBody>
      </p:sp>
      <p:pic>
        <p:nvPicPr>
          <p:cNvPr id="46090" name="Picture 46089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326188"/>
            <a:ext cx="1371600" cy="53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2289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grpSp>
        <p:nvGrpSpPr>
          <p:cNvPr id="12294" name="Group 12293"/>
          <p:cNvGrpSpPr/>
          <p:nvPr/>
        </p:nvGrpSpPr>
        <p:grpSpPr>
          <a:xfrm>
            <a:off x="457200" y="1600200"/>
            <a:ext cx="2743200" cy="2438400"/>
            <a:chOff x="288" y="1008"/>
            <a:chExt cx="1728" cy="1536"/>
          </a:xfrm>
        </p:grpSpPr>
        <p:sp>
          <p:nvSpPr>
            <p:cNvPr id="12295" name="Rectangles 12294"/>
            <p:cNvSpPr/>
            <p:nvPr/>
          </p:nvSpPr>
          <p:spPr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grpSp>
          <p:nvGrpSpPr>
            <p:cNvPr id="12296" name="Group 12295"/>
            <p:cNvGrpSpPr/>
            <p:nvPr/>
          </p:nvGrpSpPr>
          <p:grpSpPr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12297" name="Picture 12296" descr="cay quat copy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1104"/>
                <a:ext cx="1632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8" name="Rectangles 12297"/>
              <p:cNvSpPr/>
              <p:nvPr/>
            </p:nvSpPr>
            <p:spPr>
              <a:xfrm>
                <a:off x="624" y="2304"/>
                <a:ext cx="1008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47500" lnSpcReduction="20000"/>
              </a:bodyPr>
              <a:lstStyle/>
              <a:p>
                <a:pPr algn="ctr"/>
                <a:r>
                  <a:rPr lang="en-US" sz="3600" b="1">
                    <a:solidFill>
                      <a:srgbClr val="FF0066">
                        <a:alpha val="92000"/>
                      </a:srgbClr>
                    </a:solidFill>
                    <a:effectLst>
                      <a:outerShdw dist="35921" dir="2699999" algn="ctr" rotWithShape="0">
                        <a:srgbClr val="C0C0C0">
                          <a:alpha val="80000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2298"/>
          <p:cNvGrpSpPr/>
          <p:nvPr/>
        </p:nvGrpSpPr>
        <p:grpSpPr>
          <a:xfrm>
            <a:off x="457200" y="1676400"/>
            <a:ext cx="2743200" cy="2438400"/>
            <a:chOff x="-1392" y="1152"/>
            <a:chExt cx="1728" cy="1536"/>
          </a:xfrm>
        </p:grpSpPr>
        <p:sp>
          <p:nvSpPr>
            <p:cNvPr id="12300" name="Rectangles 12299"/>
            <p:cNvSpPr/>
            <p:nvPr/>
          </p:nvSpPr>
          <p:spPr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  <a:tileRect/>
            </a:gradFill>
            <a:ln w="381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3333FF"/>
                </a:solidFill>
              </a:endParaRPr>
            </a:p>
          </p:txBody>
        </p:sp>
        <p:sp>
          <p:nvSpPr>
            <p:cNvPr id="12301" name="Rectangles 12300"/>
            <p:cNvSpPr/>
            <p:nvPr/>
          </p:nvSpPr>
          <p:spPr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lnSpcReduction="10000"/>
            </a:bodyPr>
            <a:lstStyle/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</a:rPr>
                <a:t>Cây gì lá nhỏ 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</a:rPr>
                <a:t>Quả nó xinh xinh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</a:rPr>
                <a:t>Vàng tươi trĩu cành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Times New Roman" panose="02020603050405020304" charset="0"/>
                  <a:ea typeface="Times New Roman" panose="02020603050405020304" charset="0"/>
                </a:rPr>
                <a:t>Bày trong ngày Tết ?</a:t>
              </a:r>
            </a:p>
          </p:txBody>
        </p:sp>
        <p:pic>
          <p:nvPicPr>
            <p:cNvPr id="12302" name="Picture 12301" descr="duck4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4" y="1248"/>
              <a:ext cx="408" cy="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3" name="Rectangles 12302"/>
            <p:cNvSpPr/>
            <p:nvPr/>
          </p:nvSpPr>
          <p:spPr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b="1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2303"/>
          <p:cNvGrpSpPr/>
          <p:nvPr/>
        </p:nvGrpSpPr>
        <p:grpSpPr>
          <a:xfrm>
            <a:off x="457200" y="1600200"/>
            <a:ext cx="2743200" cy="2438400"/>
            <a:chOff x="-1056" y="2928"/>
            <a:chExt cx="1728" cy="1536"/>
          </a:xfrm>
        </p:grpSpPr>
        <p:sp>
          <p:nvSpPr>
            <p:cNvPr id="12305" name="Rectangles 12304"/>
            <p:cNvSpPr/>
            <p:nvPr/>
          </p:nvSpPr>
          <p:spPr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06" name="Rectangles 12305"/>
            <p:cNvSpPr/>
            <p:nvPr/>
          </p:nvSpPr>
          <p:spPr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</a:p>
          </p:txBody>
        </p:sp>
      </p:grpSp>
      <p:grpSp>
        <p:nvGrpSpPr>
          <p:cNvPr id="12307" name="Group 12306"/>
          <p:cNvGrpSpPr/>
          <p:nvPr/>
        </p:nvGrpSpPr>
        <p:grpSpPr>
          <a:xfrm>
            <a:off x="3200400" y="1590675"/>
            <a:ext cx="2743200" cy="2447925"/>
            <a:chOff x="2016" y="1002"/>
            <a:chExt cx="1728" cy="1542"/>
          </a:xfrm>
        </p:grpSpPr>
        <p:sp>
          <p:nvSpPr>
            <p:cNvPr id="12308" name="Rectangles 12307"/>
            <p:cNvSpPr/>
            <p:nvPr/>
          </p:nvSpPr>
          <p:spPr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FF66FF"/>
                </a:solidFill>
              </a:endParaRPr>
            </a:p>
          </p:txBody>
        </p:sp>
        <p:grpSp>
          <p:nvGrpSpPr>
            <p:cNvPr id="12309" name="Group 12308"/>
            <p:cNvGrpSpPr/>
            <p:nvPr/>
          </p:nvGrpSpPr>
          <p:grpSpPr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12310" name="Picture 12309" descr="ban chung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4" y="1056"/>
                <a:ext cx="1632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11" name="Rectangles 12310"/>
              <p:cNvSpPr/>
              <p:nvPr/>
            </p:nvSpPr>
            <p:spPr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en-US" sz="2000" b="1">
                    <a:ln w="12700" cap="flat" cmpd="sng">
                      <a:solidFill>
                        <a:srgbClr val="EAEAEA"/>
                      </a:solidFill>
                      <a:prstDash val="solid"/>
                      <a:headEnd type="none" w="med" len="med"/>
                      <a:tailEnd type="none" w="med" len="med"/>
                    </a:ln>
                    <a:gradFill rotWithShape="0">
                      <a:gsLst>
                        <a:gs pos="0">
                          <a:srgbClr val="A603AB">
                            <a:alpha val="100000"/>
                          </a:srgbClr>
                        </a:gs>
                        <a:gs pos="12000">
                          <a:srgbClr val="E81766">
                            <a:alpha val="100000"/>
                          </a:srgbClr>
                        </a:gs>
                        <a:gs pos="27000">
                          <a:srgbClr val="EE3F17">
                            <a:alpha val="100000"/>
                          </a:srgbClr>
                        </a:gs>
                        <a:gs pos="48000">
                          <a:srgbClr val="FFFF00">
                            <a:alpha val="100000"/>
                          </a:srgbClr>
                        </a:gs>
                        <a:gs pos="64999">
                          <a:srgbClr val="1A8D48">
                            <a:alpha val="100000"/>
                          </a:srgbClr>
                        </a:gs>
                        <a:gs pos="78999">
                          <a:srgbClr val="0819FB">
                            <a:alpha val="100000"/>
                          </a:srgbClr>
                        </a:gs>
                        <a:gs pos="100000">
                          <a:srgbClr val="A603AB">
                            <a:alpha val="100000"/>
                          </a:srgbClr>
                        </a:gs>
                      </a:gsLst>
                      <a:lin ang="0" scaled="1"/>
                      <a:tileRect/>
                    </a:gradFill>
                    <a:effectLst>
                      <a:outerShdw dist="35921" dir="2699999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Bánh chưng</a:t>
                </a:r>
              </a:p>
            </p:txBody>
          </p:sp>
        </p:grpSp>
      </p:grpSp>
      <p:grpSp>
        <p:nvGrpSpPr>
          <p:cNvPr id="12312" name="Group 12311"/>
          <p:cNvGrpSpPr/>
          <p:nvPr/>
        </p:nvGrpSpPr>
        <p:grpSpPr>
          <a:xfrm>
            <a:off x="3200400" y="1600200"/>
            <a:ext cx="2743200" cy="2438400"/>
            <a:chOff x="2016" y="1008"/>
            <a:chExt cx="1728" cy="1536"/>
          </a:xfrm>
        </p:grpSpPr>
        <p:sp>
          <p:nvSpPr>
            <p:cNvPr id="12313" name="Rectangles 12312"/>
            <p:cNvSpPr/>
            <p:nvPr/>
          </p:nvSpPr>
          <p:spPr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FF66FF"/>
                </a:solidFill>
              </a:endParaRPr>
            </a:p>
          </p:txBody>
        </p:sp>
        <p:sp>
          <p:nvSpPr>
            <p:cNvPr id="12314" name="Rectangles 12313"/>
            <p:cNvSpPr/>
            <p:nvPr/>
          </p:nvSpPr>
          <p:spPr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en-US" sz="20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Lạt mềm buộc chéo hoa.</a:t>
              </a:r>
            </a:p>
          </p:txBody>
        </p:sp>
        <p:sp>
          <p:nvSpPr>
            <p:cNvPr id="12315" name="Rectangles 12314"/>
            <p:cNvSpPr/>
            <p:nvPr/>
          </p:nvSpPr>
          <p:spPr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b="1"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12316" name="Picture 12315" descr="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  <a:tileRect/>
            </a:gradFill>
            <a:ln w="9525">
              <a:noFill/>
            </a:ln>
          </p:spPr>
        </p:pic>
      </p:grpSp>
      <p:grpSp>
        <p:nvGrpSpPr>
          <p:cNvPr id="12317" name="Group 12316"/>
          <p:cNvGrpSpPr/>
          <p:nvPr/>
        </p:nvGrpSpPr>
        <p:grpSpPr>
          <a:xfrm>
            <a:off x="3200400" y="1600200"/>
            <a:ext cx="2743200" cy="2438400"/>
            <a:chOff x="3840" y="1152"/>
            <a:chExt cx="1728" cy="1536"/>
          </a:xfrm>
        </p:grpSpPr>
        <p:sp>
          <p:nvSpPr>
            <p:cNvPr id="12318" name="Rectangles 12317"/>
            <p:cNvSpPr/>
            <p:nvPr/>
          </p:nvSpPr>
          <p:spPr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FF66FF"/>
                </a:solidFill>
              </a:endParaRPr>
            </a:p>
          </p:txBody>
        </p:sp>
        <p:sp>
          <p:nvSpPr>
            <p:cNvPr id="12319" name="Rectangles 12318" descr="Oak"/>
            <p:cNvSpPr/>
            <p:nvPr/>
          </p:nvSpPr>
          <p:spPr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Right">
                  <a:rot lat="0" lon="0" rev="0"/>
                </a:camera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>
                  <a:blipFill rotWithShape="0">
                    <a:blip r:embed="rId7"/>
                  </a:blipFill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12319"/>
          <p:cNvGrpSpPr/>
          <p:nvPr/>
        </p:nvGrpSpPr>
        <p:grpSpPr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1" name="Rectangles 12320"/>
            <p:cNvSpPr/>
            <p:nvPr/>
          </p:nvSpPr>
          <p:spPr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FF66FF"/>
                </a:solidFill>
              </a:endParaRPr>
            </a:p>
          </p:txBody>
        </p:sp>
        <p:grpSp>
          <p:nvGrpSpPr>
            <p:cNvPr id="12322" name="Group 12321"/>
            <p:cNvGrpSpPr/>
            <p:nvPr/>
          </p:nvGrpSpPr>
          <p:grpSpPr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2323" name="Picture 12322" descr="hoa mai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2" y="1056"/>
                <a:ext cx="1632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24" name="Rectangles 12323"/>
              <p:cNvSpPr/>
              <p:nvPr/>
            </p:nvSpPr>
            <p:spPr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  <a:normAutofit/>
              </a:bodyPr>
              <a:lstStyle/>
              <a:p>
                <a:pPr algn="ctr"/>
                <a:r>
                  <a:rPr lang="en-US" sz="1800" b="1">
                    <a:ln w="9525" cap="flat" cmpd="sng">
                      <a:solidFill>
                        <a:srgbClr val="CC99FF"/>
                      </a:solidFill>
                      <a:prstDash val="solid"/>
                      <a:headEnd type="none" w="med" len="med"/>
                      <a:tailEnd type="none" w="med" len="med"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  <a:tileRect/>
                    </a:gradFill>
                    <a:effectLst>
                      <a:outerShdw dist="53882" dir="2699999" algn="ctr" rotWithShape="0">
                        <a:srgbClr val="9999FF">
                          <a:alpha val="80000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12324"/>
          <p:cNvGrpSpPr/>
          <p:nvPr/>
        </p:nvGrpSpPr>
        <p:grpSpPr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6" name="Rectangles 12325"/>
            <p:cNvSpPr/>
            <p:nvPr/>
          </p:nvSpPr>
          <p:spPr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FF66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dirty="0">
                <a:solidFill>
                  <a:srgbClr val="FF66FF"/>
                </a:solidFill>
              </a:endParaRPr>
            </a:p>
          </p:txBody>
        </p:sp>
        <p:sp>
          <p:nvSpPr>
            <p:cNvPr id="12327" name="Rectangles 12326"/>
            <p:cNvSpPr/>
            <p:nvPr/>
          </p:nvSpPr>
          <p:spPr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  <a:normAutofit/>
            </a:bodyPr>
            <a:lstStyle/>
            <a:p>
              <a:pPr algn="ctr"/>
              <a:r>
                <a:rPr lang="en-US" sz="1800" b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sz="1800" b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sz="1800" b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sz="1800" b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12328" name="Rectangles 12327"/>
            <p:cNvSpPr/>
            <p:nvPr/>
          </p:nvSpPr>
          <p:spPr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1800" b="1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12329" name="Picture 12328" descr="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88" y="1056"/>
              <a:ext cx="618" cy="8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330" name="Group 12329"/>
          <p:cNvGrpSpPr/>
          <p:nvPr/>
        </p:nvGrpSpPr>
        <p:grpSpPr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31" name="Rectangles 12330"/>
            <p:cNvSpPr/>
            <p:nvPr/>
          </p:nvSpPr>
          <p:spPr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  <a:tileRect/>
            </a:gra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32" name="Rectangles 12331"/>
            <p:cNvSpPr/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12332"/>
          <p:cNvGrpSpPr/>
          <p:nvPr/>
        </p:nvGrpSpPr>
        <p:grpSpPr>
          <a:xfrm>
            <a:off x="457200" y="4038600"/>
            <a:ext cx="2743200" cy="2438400"/>
            <a:chOff x="288" y="2592"/>
            <a:chExt cx="1728" cy="1536"/>
          </a:xfrm>
        </p:grpSpPr>
        <p:sp>
          <p:nvSpPr>
            <p:cNvPr id="12334" name="Rectangles 12333"/>
            <p:cNvSpPr/>
            <p:nvPr/>
          </p:nvSpPr>
          <p:spPr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>
                <a:solidFill>
                  <a:srgbClr val="FF0066"/>
                </a:solidFill>
              </a:endParaRPr>
            </a:p>
          </p:txBody>
        </p:sp>
        <p:pic>
          <p:nvPicPr>
            <p:cNvPr id="12335" name="Picture 12334" descr="hoa dao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4" y="2688"/>
              <a:ext cx="1536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36" name="Rectangles 12335"/>
            <p:cNvSpPr/>
            <p:nvPr/>
          </p:nvSpPr>
          <p:spPr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7500" lnSpcReduction="20000"/>
            </a:bodyPr>
            <a:lstStyle/>
            <a:p>
              <a:pPr algn="ctr"/>
              <a:r>
                <a:rPr lang="en-US" sz="3600" b="1">
                  <a:ln w="12700" cap="flat" cmpd="sng">
                    <a:solidFill>
                      <a:srgbClr val="EAEAEA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12336"/>
          <p:cNvGrpSpPr/>
          <p:nvPr/>
        </p:nvGrpSpPr>
        <p:grpSpPr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38" name="Rectangles 12337"/>
            <p:cNvSpPr/>
            <p:nvPr/>
          </p:nvSpPr>
          <p:spPr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>
                <a:solidFill>
                  <a:schemeClr val="hlink"/>
                </a:solidFill>
              </a:endParaRPr>
            </a:p>
          </p:txBody>
        </p:sp>
        <p:sp>
          <p:nvSpPr>
            <p:cNvPr id="12339" name="Rectangles 12338"/>
            <p:cNvSpPr/>
            <p:nvPr/>
          </p:nvSpPr>
          <p:spPr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  <a:normAutofit/>
            </a:bodyPr>
            <a:lstStyle/>
            <a:p>
              <a:pPr algn="ctr"/>
              <a:r>
                <a:rPr lang="en-US" sz="1800" b="1" spc="-180">
                  <a:ln w="127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12340" name="Rectangles 12339"/>
            <p:cNvSpPr/>
            <p:nvPr/>
          </p:nvSpPr>
          <p:spPr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800" b="1">
                  <a:ln w="127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en-US" sz="1800" b="1">
                  <a:ln w="127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en-US" sz="1800" b="1">
                  <a:ln w="127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en-US" sz="1800" b="1">
                  <a:ln w="127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Đúng là Tết đến?</a:t>
              </a:r>
            </a:p>
          </p:txBody>
        </p:sp>
        <p:pic>
          <p:nvPicPr>
            <p:cNvPr id="12341" name="Picture 12340" descr="IMG0-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2" y="2544"/>
              <a:ext cx="553" cy="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342" name="Group 12341"/>
          <p:cNvGrpSpPr/>
          <p:nvPr/>
        </p:nvGrpSpPr>
        <p:grpSpPr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43" name="Rectangles 12342"/>
            <p:cNvSpPr/>
            <p:nvPr/>
          </p:nvSpPr>
          <p:spPr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>
                <a:solidFill>
                  <a:schemeClr val="hlink"/>
                </a:solidFill>
              </a:endParaRPr>
            </a:p>
          </p:txBody>
        </p:sp>
        <p:sp>
          <p:nvSpPr>
            <p:cNvPr id="12344" name="Rectangles 12343"/>
            <p:cNvSpPr/>
            <p:nvPr/>
          </p:nvSpPr>
          <p:spPr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 b="1">
                  <a:gradFill rotWithShape="0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outerShdw dist="35921" dir="2699999" algn="ctr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12344"/>
          <p:cNvGrpSpPr/>
          <p:nvPr/>
        </p:nvGrpSpPr>
        <p:grpSpPr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46" name="Rectangles 12345"/>
            <p:cNvSpPr/>
            <p:nvPr/>
          </p:nvSpPr>
          <p:spPr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pic>
          <p:nvPicPr>
            <p:cNvPr id="12347" name="Picture 12346" descr="Dua-hau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12" y="2640"/>
              <a:ext cx="1536" cy="1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48" name="Rectangles 12347"/>
            <p:cNvSpPr/>
            <p:nvPr/>
          </p:nvSpPr>
          <p:spPr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lnSpcReduction="10000"/>
            </a:bodyPr>
            <a:lstStyle/>
            <a:p>
              <a:pPr algn="ctr"/>
              <a:r>
                <a:rPr lang="en-US" sz="18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Quả dưa hấu</a:t>
              </a:r>
            </a:p>
          </p:txBody>
        </p:sp>
      </p:grpSp>
      <p:grpSp>
        <p:nvGrpSpPr>
          <p:cNvPr id="12349" name="Group 12348"/>
          <p:cNvGrpSpPr/>
          <p:nvPr/>
        </p:nvGrpSpPr>
        <p:grpSpPr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0" name="Rectangles 12349"/>
            <p:cNvSpPr/>
            <p:nvPr/>
          </p:nvSpPr>
          <p:spPr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51" name="Rectangles 12350"/>
            <p:cNvSpPr/>
            <p:nvPr/>
          </p:nvSpPr>
          <p:spPr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  <a:normAutofit/>
            </a:bodyPr>
            <a:lstStyle/>
            <a:p>
              <a:pPr algn="ctr"/>
              <a:r>
                <a:rPr lang="en-US" sz="1800" b="1">
                  <a:ln w="12700" cap="flat" cmpd="sng">
                    <a:solidFill>
                      <a:srgbClr val="FF0066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  <a:tileRect/>
                  </a:gradFill>
                  <a:effectLst>
                    <a:outerShdw dist="35921" dir="2699999" sy="50000" rotWithShape="0">
                      <a:srgbClr val="875B0D">
                        <a:alpha val="7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12352" name="Rectangles 12351"/>
            <p:cNvSpPr/>
            <p:nvPr/>
          </p:nvSpPr>
          <p:spPr>
            <a:xfrm>
              <a:off x="2256" y="3120"/>
              <a:ext cx="1248" cy="81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effectLst>
                    <a:outerShdw dist="53882" dir="2699999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charset="0"/>
                  <a:ea typeface="Times New Roman" panose="02020603050405020304" charset="0"/>
                </a:rPr>
                <a:t>Quả gì ruột đỏ</a:t>
              </a:r>
            </a:p>
            <a:p>
              <a:pPr algn="ctr"/>
              <a:r>
                <a:rPr lang="en-US" sz="3600">
                  <a:solidFill>
                    <a:srgbClr val="FF0000"/>
                  </a:solidFill>
                  <a:effectLst>
                    <a:outerShdw dist="53882" dir="2699999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charset="0"/>
                  <a:ea typeface="Times New Roman" panose="02020603050405020304" charset="0"/>
                </a:rPr>
                <a:t>Lay láy hạt đen</a:t>
              </a:r>
            </a:p>
            <a:p>
              <a:pPr algn="ctr"/>
              <a:r>
                <a:rPr lang="en-US" sz="3600">
                  <a:solidFill>
                    <a:srgbClr val="FF0000"/>
                  </a:solidFill>
                  <a:effectLst>
                    <a:outerShdw dist="53882" dir="2699999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charset="0"/>
                  <a:ea typeface="Times New Roman" panose="02020603050405020304" charset="0"/>
                </a:rPr>
                <a:t>Bé nếm thử xem </a:t>
              </a:r>
            </a:p>
            <a:p>
              <a:pPr algn="ctr"/>
              <a:r>
                <a:rPr lang="en-US" sz="3600">
                  <a:solidFill>
                    <a:srgbClr val="FF0000"/>
                  </a:solidFill>
                  <a:effectLst>
                    <a:outerShdw dist="53882" dir="2699999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charset="0"/>
                  <a:ea typeface="Times New Roman" panose="02020603050405020304" charset="0"/>
                </a:rPr>
                <a:t>Ngọt ơi là ngọt ?</a:t>
              </a:r>
            </a:p>
          </p:txBody>
        </p:sp>
        <p:pic>
          <p:nvPicPr>
            <p:cNvPr id="12353" name="Picture 12352" descr="cehayfever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24" y="2544"/>
              <a:ext cx="678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354" name="Group 12353"/>
          <p:cNvGrpSpPr/>
          <p:nvPr/>
        </p:nvGrpSpPr>
        <p:grpSpPr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5" name="Rectangles 12354"/>
            <p:cNvSpPr/>
            <p:nvPr/>
          </p:nvSpPr>
          <p:spPr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810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56" name="Rectangles 12355"/>
            <p:cNvSpPr/>
            <p:nvPr/>
          </p:nvSpPr>
          <p:spPr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normAutofit/>
              <a:scene3d>
                <a:camera prst="legacyPerspectiveTopLeft">
                  <a:rot lat="0" lon="0" rev="0"/>
                </a:camera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>
                  <a:gradFill rotWithShape="0">
                    <a:gsLst>
                      <a:gs pos="0">
                        <a:srgbClr val="FF3399">
                          <a:alpha val="100000"/>
                        </a:srgbClr>
                      </a:gs>
                      <a:gs pos="25000">
                        <a:srgbClr val="FF6633">
                          <a:alpha val="100000"/>
                        </a:srgbClr>
                      </a:gs>
                      <a:gs pos="50000">
                        <a:srgbClr val="FFFF00">
                          <a:alpha val="100000"/>
                        </a:srgbClr>
                      </a:gs>
                      <a:gs pos="75000">
                        <a:srgbClr val="01A78F">
                          <a:alpha val="100000"/>
                        </a:srgbClr>
                      </a:gs>
                      <a:gs pos="100000">
                        <a:srgbClr val="3366FF">
                          <a:alpha val="100000"/>
                        </a:srgbClr>
                      </a:gs>
                    </a:gsLst>
                    <a:lin ang="27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12356"/>
          <p:cNvGrpSpPr/>
          <p:nvPr/>
        </p:nvGrpSpPr>
        <p:grpSpPr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58" name="Rectangles 12357"/>
            <p:cNvSpPr/>
            <p:nvPr/>
          </p:nvSpPr>
          <p:spPr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pic>
          <p:nvPicPr>
            <p:cNvPr id="12359" name="Picture 12358" descr="phao hoa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92" y="2640"/>
              <a:ext cx="1584" cy="13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60" name="Rectangles 12359"/>
            <p:cNvSpPr/>
            <p:nvPr/>
          </p:nvSpPr>
          <p:spPr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  <a:normAutofit/>
            </a:bodyPr>
            <a:lstStyle/>
            <a:p>
              <a:pPr algn="ctr"/>
              <a:r>
                <a:rPr lang="en-US" sz="1800"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Pháo hoa</a:t>
              </a:r>
            </a:p>
          </p:txBody>
        </p:sp>
      </p:grpSp>
      <p:grpSp>
        <p:nvGrpSpPr>
          <p:cNvPr id="12361" name="Group 12360"/>
          <p:cNvGrpSpPr/>
          <p:nvPr/>
        </p:nvGrpSpPr>
        <p:grpSpPr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2" name="Rectangles 12361"/>
            <p:cNvSpPr/>
            <p:nvPr/>
          </p:nvSpPr>
          <p:spPr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  <a:tileRect/>
            </a:gradFill>
            <a:ln w="38100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63" name="Rectangles 12362"/>
            <p:cNvSpPr/>
            <p:nvPr/>
          </p:nvSpPr>
          <p:spPr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1800" b="1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Arial" panose="020B0604020202020204" pitchFamily="34" charset="0"/>
                  <a:ea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12364" name="Rectangles 12363"/>
            <p:cNvSpPr/>
            <p:nvPr/>
          </p:nvSpPr>
          <p:spPr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  <a:normAutofit/>
            </a:bodyPr>
            <a:lstStyle/>
            <a:p>
              <a:pPr algn="ctr"/>
              <a:r>
                <a:rPr lang="en-US" sz="1800" b="1"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sz="1800" b="1"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sz="1800" b="1"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12365" name="Picture 12364" descr="8731-001-01-10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00" y="2592"/>
              <a:ext cx="594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366" name="Group 12365"/>
          <p:cNvGrpSpPr/>
          <p:nvPr/>
        </p:nvGrpSpPr>
        <p:grpSpPr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7" name="Rectangles 12366"/>
            <p:cNvSpPr/>
            <p:nvPr/>
          </p:nvSpPr>
          <p:spPr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  <a:tileRect/>
            </a:gradFill>
            <a:ln w="38100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68" name="Rectangles 12367"/>
            <p:cNvSpPr/>
            <p:nvPr/>
          </p:nvSpPr>
          <p:spPr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 b="1">
                  <a:ln w="19050" cap="flat" cmpd="sng">
                    <a:solidFill>
                      <a:srgbClr val="99CC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FF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2371" name="Group 12370"/>
          <p:cNvGrpSpPr/>
          <p:nvPr/>
        </p:nvGrpSpPr>
        <p:grpSpPr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12292" name="Rectangles 12291" descr="Medium wood"/>
            <p:cNvSpPr/>
            <p:nvPr/>
          </p:nvSpPr>
          <p:spPr>
            <a:xfrm>
              <a:off x="2016" y="240"/>
              <a:ext cx="3168" cy="576"/>
            </a:xfrm>
            <a:prstGeom prst="rect">
              <a:avLst/>
            </a:prstGeom>
            <a:blipFill rotWithShape="1">
              <a:blip r:embed="rId16"/>
            </a:blipFill>
            <a:ln w="3810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b="0" dirty="0"/>
            </a:p>
          </p:txBody>
        </p:sp>
        <p:sp>
          <p:nvSpPr>
            <p:cNvPr id="12369" name="Rectangles 12368"/>
            <p:cNvSpPr/>
            <p:nvPr/>
          </p:nvSpPr>
          <p:spPr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2000" b="1">
                  <a:ln w="9525" cap="flat" cmpd="sng">
                    <a:solidFill>
                      <a:srgbClr val="00FF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effectLst>
                    <a:outerShdw dist="35921" dir="2699999" algn="ctr" rotWithShape="0">
                      <a:srgbClr val="C0C0C0">
                        <a:alpha val="80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Trò chơi: "Ô SỐ BÍ ẨN"</a:t>
              </a:r>
            </a:p>
          </p:txBody>
        </p:sp>
      </p:grpSp>
      <p:pic>
        <p:nvPicPr>
          <p:cNvPr id="12373" name="Picture 12372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5800" y="6326188"/>
            <a:ext cx="838200" cy="53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s 47107"/>
          <p:cNvSpPr/>
          <p:nvPr/>
        </p:nvSpPr>
        <p:spPr>
          <a:xfrm>
            <a:off x="1752600" y="1981200"/>
            <a:ext cx="5410200" cy="2647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defTabSz="914400">
              <a:tabLst>
                <a:tab pos="1120775" algn="l"/>
              </a:tabLst>
            </a:pPr>
            <a:r>
              <a:rPr sz="2400" b="0">
                <a:solidFill>
                  <a:srgbClr val="3333FF"/>
                </a:solidFill>
              </a:rPr>
              <a:t>   </a:t>
            </a:r>
            <a:r>
              <a:rPr sz="2400" b="0" dirty="0" err="1">
                <a:solidFill>
                  <a:srgbClr val="3333FF"/>
                </a:solidFill>
              </a:rPr>
              <a:t>Cho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trẻ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kết</a:t>
            </a:r>
            <a:r>
              <a:rPr sz="2400" b="0">
                <a:solidFill>
                  <a:srgbClr val="3333FF"/>
                </a:solidFill>
              </a:rPr>
              <a:t> 4 </a:t>
            </a:r>
            <a:r>
              <a:rPr sz="2400" b="0" dirty="0" err="1">
                <a:solidFill>
                  <a:srgbClr val="3333FF"/>
                </a:solidFill>
              </a:rPr>
              <a:t>nhóm</a:t>
            </a:r>
            <a:r>
              <a:rPr sz="2400" b="0">
                <a:solidFill>
                  <a:srgbClr val="3333FF"/>
                </a:solidFill>
              </a:rPr>
              <a:t>.</a:t>
            </a:r>
            <a:endParaRPr sz="2400">
              <a:solidFill>
                <a:srgbClr val="3333FF"/>
              </a:solidFill>
            </a:endParaRPr>
          </a:p>
          <a:p>
            <a:pPr defTabSz="914400">
              <a:tabLst>
                <a:tab pos="1120775" algn="l"/>
              </a:tabLst>
            </a:pPr>
            <a:r>
              <a:rPr sz="2400" b="0">
                <a:solidFill>
                  <a:srgbClr val="3333FF"/>
                </a:solidFill>
              </a:rPr>
              <a:t>   </a:t>
            </a:r>
            <a:r>
              <a:rPr sz="2400" b="0" dirty="0" err="1">
                <a:solidFill>
                  <a:srgbClr val="3333FF"/>
                </a:solidFill>
              </a:rPr>
              <a:t>Cô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cho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trẻ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về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nhóm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lấy</a:t>
            </a:r>
            <a:r>
              <a:rPr sz="2400" b="0">
                <a:solidFill>
                  <a:srgbClr val="3333FF"/>
                </a:solidFill>
              </a:rPr>
              <a:t> 1 </a:t>
            </a:r>
            <a:r>
              <a:rPr sz="2400" b="0" dirty="0" err="1">
                <a:solidFill>
                  <a:srgbClr val="3333FF"/>
                </a:solidFill>
              </a:rPr>
              <a:t>hình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ảnh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về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ngày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Tết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thảo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luận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rồi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kể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cho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các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bạn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cùng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nghe</a:t>
            </a:r>
            <a:r>
              <a:rPr sz="2400" b="0">
                <a:solidFill>
                  <a:srgbClr val="3333FF"/>
                </a:solidFill>
              </a:rPr>
              <a:t>.</a:t>
            </a:r>
            <a:endParaRPr sz="2400">
              <a:solidFill>
                <a:srgbClr val="3333FF"/>
              </a:solidFill>
            </a:endParaRPr>
          </a:p>
          <a:p>
            <a:pPr defTabSz="914400">
              <a:tabLst>
                <a:tab pos="1120775" algn="l"/>
              </a:tabLst>
            </a:pPr>
            <a:r>
              <a:rPr sz="2400" b="0">
                <a:solidFill>
                  <a:srgbClr val="3333FF"/>
                </a:solidFill>
              </a:rPr>
              <a:t>   </a:t>
            </a:r>
            <a:r>
              <a:rPr sz="2400" b="0" dirty="0" err="1">
                <a:solidFill>
                  <a:srgbClr val="3333FF"/>
                </a:solidFill>
              </a:rPr>
              <a:t>Trẻ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về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nhóm</a:t>
            </a:r>
            <a:r>
              <a:rPr sz="2400" b="0">
                <a:solidFill>
                  <a:srgbClr val="3333FF"/>
                </a:solidFill>
              </a:rPr>
              <a:t>, </a:t>
            </a:r>
            <a:r>
              <a:rPr sz="2400" b="0" dirty="0" err="1">
                <a:solidFill>
                  <a:srgbClr val="3333FF"/>
                </a:solidFill>
              </a:rPr>
              <a:t>chọn</a:t>
            </a:r>
            <a:r>
              <a:rPr sz="2400" b="0">
                <a:solidFill>
                  <a:srgbClr val="3333FF"/>
                </a:solidFill>
              </a:rPr>
              <a:t> 1 </a:t>
            </a:r>
            <a:r>
              <a:rPr sz="2400" b="0" dirty="0" err="1">
                <a:solidFill>
                  <a:srgbClr val="3333FF"/>
                </a:solidFill>
              </a:rPr>
              <a:t>tranh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thảo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luận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về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nội</a:t>
            </a:r>
            <a:r>
              <a:rPr sz="2400" b="0">
                <a:solidFill>
                  <a:srgbClr val="3333FF"/>
                </a:solidFill>
              </a:rPr>
              <a:t> dung </a:t>
            </a:r>
            <a:r>
              <a:rPr sz="2400" b="0" dirty="0" err="1">
                <a:solidFill>
                  <a:srgbClr val="3333FF"/>
                </a:solidFill>
              </a:rPr>
              <a:t>tranh</a:t>
            </a:r>
            <a:r>
              <a:rPr sz="2400" b="0">
                <a:solidFill>
                  <a:srgbClr val="3333FF"/>
                </a:solidFill>
              </a:rPr>
              <a:t>.</a:t>
            </a:r>
            <a:endParaRPr sz="2400">
              <a:solidFill>
                <a:srgbClr val="3333FF"/>
              </a:solidFill>
            </a:endParaRPr>
          </a:p>
          <a:p>
            <a:pPr defTabSz="914400">
              <a:tabLst>
                <a:tab pos="1120775" algn="l"/>
              </a:tabLst>
            </a:pPr>
            <a:r>
              <a:rPr sz="2400" b="0">
                <a:solidFill>
                  <a:srgbClr val="3333FF"/>
                </a:solidFill>
              </a:rPr>
              <a:t>   </a:t>
            </a:r>
            <a:r>
              <a:rPr sz="2400" b="0" dirty="0" err="1">
                <a:solidFill>
                  <a:srgbClr val="3333FF"/>
                </a:solidFill>
              </a:rPr>
              <a:t>Cô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mời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từng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nhóm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lên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trình</a:t>
            </a:r>
            <a:r>
              <a:rPr sz="2400" b="0">
                <a:solidFill>
                  <a:srgbClr val="3333FF"/>
                </a:solidFill>
              </a:rPr>
              <a:t> </a:t>
            </a:r>
            <a:r>
              <a:rPr sz="2400" b="0" dirty="0" err="1">
                <a:solidFill>
                  <a:srgbClr val="3333FF"/>
                </a:solidFill>
              </a:rPr>
              <a:t>bày</a:t>
            </a:r>
            <a:r>
              <a:rPr sz="2400" b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47111" name="Rectangles 47110"/>
          <p:cNvSpPr/>
          <p:nvPr/>
        </p:nvSpPr>
        <p:spPr>
          <a:xfrm>
            <a:off x="1676400" y="1295400"/>
            <a:ext cx="1524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en-US" sz="2800" b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 ĐỘNG 3</a:t>
            </a:r>
          </a:p>
        </p:txBody>
      </p:sp>
      <p:sp>
        <p:nvSpPr>
          <p:cNvPr id="47114" name="Rectangles 47113"/>
          <p:cNvSpPr/>
          <p:nvPr/>
        </p:nvSpPr>
        <p:spPr>
          <a:xfrm>
            <a:off x="3352800" y="1295400"/>
            <a:ext cx="350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 : "Ngày Tết Bé làm gì?"</a:t>
            </a:r>
          </a:p>
        </p:txBody>
      </p:sp>
      <p:pic>
        <p:nvPicPr>
          <p:cNvPr id="47116" name="Picture 47115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326188"/>
            <a:ext cx="1371600" cy="53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1" name="Picture 23570" descr="8731-001-01-10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0"/>
            <a:ext cx="1524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Rectangles 23560"/>
          <p:cNvSpPr/>
          <p:nvPr/>
        </p:nvSpPr>
        <p:spPr>
          <a:xfrm>
            <a:off x="3048000" y="17526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2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HOẠT ĐỘNG 1:</a:t>
            </a:r>
          </a:p>
        </p:txBody>
      </p:sp>
      <p:sp>
        <p:nvSpPr>
          <p:cNvPr id="23565" name="Rectangles 23564"/>
          <p:cNvSpPr/>
          <p:nvPr/>
        </p:nvSpPr>
        <p:spPr>
          <a:xfrm>
            <a:off x="2819400" y="25146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chuyện về ngày Tết</a:t>
            </a:r>
          </a:p>
        </p:txBody>
      </p:sp>
      <p:pic>
        <p:nvPicPr>
          <p:cNvPr id="23566" name="Picture 23565" descr="hoa d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191000"/>
            <a:ext cx="3962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Picture 23568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114800"/>
            <a:ext cx="914400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2" name="Picture 23571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6326188"/>
            <a:ext cx="1371600" cy="53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69635" descr="cho hoa t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114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C0CF76-9DC2-7533-6B6E-CB6DC1ED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26" y="3657600"/>
            <a:ext cx="4641574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24846-E642-5C5E-E98C-C89AA64D9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0" y="0"/>
            <a:ext cx="4114799" cy="3541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D9104-5A8D-15AA-735E-A4FE44491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513" y="76200"/>
            <a:ext cx="4641574" cy="34654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00">
                <a:gamma/>
                <a:shade val="44314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5" name="Picture 22544" descr="hoa t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22543" descr="choho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43" name="Group 22542"/>
          <p:cNvGrpSpPr/>
          <p:nvPr/>
        </p:nvGrpSpPr>
        <p:grpSpPr>
          <a:xfrm>
            <a:off x="381000" y="381000"/>
            <a:ext cx="8382000" cy="6096000"/>
            <a:chOff x="240" y="240"/>
            <a:chExt cx="5280" cy="3840"/>
          </a:xfrm>
        </p:grpSpPr>
        <p:pic>
          <p:nvPicPr>
            <p:cNvPr id="22540" name="Picture 22539" descr="hoa mai ngay te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" y="240"/>
              <a:ext cx="5280" cy="38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42" name="Picture 22541" descr="hoa dao mien ba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2" y="240"/>
              <a:ext cx="1716" cy="14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5" name="Picture 22534" descr="ban qu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1000"/>
            <a:ext cx="83820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22533" descr="cho hoa tet da na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22532" descr="cho hoa te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30" y="381000"/>
            <a:ext cx="842637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9" name="Rectangles 22538"/>
          <p:cNvSpPr/>
          <p:nvPr/>
        </p:nvSpPr>
        <p:spPr>
          <a:xfrm>
            <a:off x="2133600" y="685800"/>
            <a:ext cx="4267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Chợ Hoa Tết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9218F-F826-827A-B1F5-A49008D9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0"/>
            <a:ext cx="9130748" cy="693419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E2CF8-1982-A737-CA42-A32D99484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8" y="152400"/>
            <a:ext cx="8830032" cy="6553199"/>
          </a:xfrm>
          <a:prstGeom prst="rect">
            <a:avLst/>
          </a:prstGeom>
        </p:spPr>
      </p:pic>
      <p:sp>
        <p:nvSpPr>
          <p:cNvPr id="3" name="Rectangles 70658">
            <a:extLst>
              <a:ext uri="{FF2B5EF4-FFF2-40B4-BE49-F238E27FC236}">
                <a16:creationId xmlns:a16="http://schemas.microsoft.com/office/drawing/2014/main" id="{9ACEEAB6-1C49-AF25-5073-A720950886DA}"/>
              </a:ext>
            </a:extLst>
          </p:cNvPr>
          <p:cNvSpPr/>
          <p:nvPr/>
        </p:nvSpPr>
        <p:spPr>
          <a:xfrm>
            <a:off x="2286000" y="6019800"/>
            <a:ext cx="4286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TẾT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ÔNG</a:t>
            </a:r>
            <a:r>
              <a:rPr lang="en-US" sz="3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BÀ</a:t>
            </a:r>
            <a:endParaRPr lang="en-US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72707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26188"/>
            <a:ext cx="990600" cy="53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B262B3-B12F-FE83-72C7-B1A40F0D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85943" cy="6553200"/>
          </a:xfrm>
          <a:prstGeom prst="rect">
            <a:avLst/>
          </a:prstGeom>
        </p:spPr>
      </p:pic>
      <p:sp>
        <p:nvSpPr>
          <p:cNvPr id="3" name="Rectangles 72706"/>
          <p:cNvSpPr/>
          <p:nvPr/>
        </p:nvSpPr>
        <p:spPr>
          <a:xfrm>
            <a:off x="1905000" y="5945188"/>
            <a:ext cx="5334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r>
              <a:rPr lang="en-US" sz="3600" b="1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MÂM</a:t>
            </a:r>
            <a:r>
              <a:rPr lang="en-US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CƠM</a:t>
            </a:r>
            <a:r>
              <a:rPr lang="en-US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NGÀY</a:t>
            </a:r>
            <a:r>
              <a:rPr lang="en-US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highlight>
                  <a:srgbClr val="FFCC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TẾT</a:t>
            </a:r>
            <a:endParaRPr lang="en-US" sz="36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highlight>
                <a:srgbClr val="FFCC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CB7BA-9355-5A5D-608E-D5B59E2D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6978"/>
            <a:ext cx="8610600" cy="64840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B3752-9E3E-B04C-4FE7-921EB2A1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926"/>
            <a:ext cx="8839200" cy="66161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sangtao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Windown</cp:lastModifiedBy>
  <cp:revision>71</cp:revision>
  <dcterms:created xsi:type="dcterms:W3CDTF">2008-12-29T05:41:10Z</dcterms:created>
  <dcterms:modified xsi:type="dcterms:W3CDTF">2025-04-25T02:31:44Z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389BD161CAA0408E8564ED313A36DA7E</vt:lpwstr>
  </property>
  <property fmtid="{D5CDD505-2E9C-101B-9397-08002B2CF9AE}" pid="3" name="KSOProductBuildVer">
    <vt:lpwstr>1033-11.2.0.11042</vt:lpwstr>
  </property>
</Properties>
</file>