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4" r:id="rId4"/>
    <p:sldId id="257" r:id="rId5"/>
    <p:sldId id="258" r:id="rId6"/>
    <p:sldId id="259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0265" y="1195705"/>
            <a:ext cx="9262745" cy="3364865"/>
          </a:xfrm>
        </p:spPr>
        <p:txBody>
          <a:bodyPr>
            <a:normAutofit fontScale="90000"/>
          </a:bodyPr>
          <a:p>
            <a:br>
              <a:rPr lang="en-US" sz="4000" b="1">
                <a:latin typeface="Comic Sans MS" panose="030F0702030302020204" charset="0"/>
                <a:cs typeface="Comic Sans MS" panose="030F0702030302020204" charset="0"/>
              </a:rPr>
            </a:br>
            <a:r>
              <a:rPr lang="en-US" sz="40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Comic Sans MS" panose="030F0702030302020204" charset="0"/>
                <a:cs typeface="Comic Sans MS" panose="030F0702030302020204" charset="0"/>
              </a:rPr>
              <a:t>Làm quen với toán:</a:t>
            </a:r>
            <a:br>
              <a:rPr lang="en-US" sz="40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Comic Sans MS" panose="030F0702030302020204" charset="0"/>
                <a:cs typeface="Comic Sans MS" panose="030F0702030302020204" charset="0"/>
              </a:rPr>
            </a:br>
            <a:br>
              <a:rPr lang="en-US" sz="4000" b="1">
                <a:latin typeface="Comic Sans MS" panose="030F0702030302020204" charset="0"/>
                <a:cs typeface="Comic Sans MS" panose="030F0702030302020204" charset="0"/>
              </a:rPr>
            </a:br>
            <a:r>
              <a:rPr lang="en-US" sz="5335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CHẮP GHÉP CÁC HÌNH HỌC </a:t>
            </a:r>
            <a:br>
              <a:rPr lang="en-US" sz="5335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sz="5335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ĐỂ TẠO THÀNH HÌNH MỚI</a:t>
            </a:r>
            <a:br>
              <a:rPr lang="en-US" sz="5335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sz="4000" b="1">
                <a:latin typeface="Times New Roman" panose="02020603050405020304" charset="0"/>
                <a:cs typeface="Times New Roman" panose="02020603050405020304" charset="0"/>
              </a:rPr>
              <a:t>Lớp: Lá 2</a:t>
            </a:r>
            <a:endParaRPr lang="en-US" sz="4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0" name="Rectangles 39"/>
          <p:cNvSpPr/>
          <p:nvPr/>
        </p:nvSpPr>
        <p:spPr>
          <a:xfrm>
            <a:off x="5461635" y="3309620"/>
            <a:ext cx="320040" cy="218249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1" name="Rectangles 30"/>
          <p:cNvSpPr/>
          <p:nvPr/>
        </p:nvSpPr>
        <p:spPr>
          <a:xfrm>
            <a:off x="3613150" y="2156460"/>
            <a:ext cx="320040" cy="296608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4" name="Rectangles 3"/>
          <p:cNvSpPr/>
          <p:nvPr/>
        </p:nvSpPr>
        <p:spPr>
          <a:xfrm>
            <a:off x="1386840" y="4079875"/>
            <a:ext cx="320040" cy="218249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" name="Rectangles 4"/>
          <p:cNvSpPr/>
          <p:nvPr/>
        </p:nvSpPr>
        <p:spPr>
          <a:xfrm>
            <a:off x="3147060" y="3446145"/>
            <a:ext cx="320040" cy="296608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6" name="Rectangles 5"/>
          <p:cNvSpPr/>
          <p:nvPr/>
        </p:nvSpPr>
        <p:spPr>
          <a:xfrm flipH="1">
            <a:off x="251460" y="2498090"/>
            <a:ext cx="353695" cy="218249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7" name="Rectangles 6"/>
          <p:cNvSpPr/>
          <p:nvPr/>
        </p:nvSpPr>
        <p:spPr>
          <a:xfrm rot="240000">
            <a:off x="8508365" y="2310130"/>
            <a:ext cx="3496310" cy="29368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 rot="300000">
            <a:off x="8493125" y="273050"/>
            <a:ext cx="3825875" cy="2068195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9" name="Rectangles 8"/>
          <p:cNvSpPr/>
          <p:nvPr/>
        </p:nvSpPr>
        <p:spPr>
          <a:xfrm rot="180000">
            <a:off x="9011285" y="2703830"/>
            <a:ext cx="655955" cy="725170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0" name="Rectangles 9"/>
          <p:cNvSpPr/>
          <p:nvPr/>
        </p:nvSpPr>
        <p:spPr>
          <a:xfrm rot="180000">
            <a:off x="10886440" y="2830830"/>
            <a:ext cx="655955" cy="725170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Rectangles 10"/>
          <p:cNvSpPr/>
          <p:nvPr/>
        </p:nvSpPr>
        <p:spPr>
          <a:xfrm rot="300000">
            <a:off x="9682480" y="3674110"/>
            <a:ext cx="1096645" cy="1566545"/>
          </a:xfrm>
          <a:prstGeom prst="rect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-210820" y="1741170"/>
            <a:ext cx="1277620" cy="756920"/>
          </a:xfrm>
          <a:prstGeom prst="triangle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>
            <a:off x="-69215" y="1308100"/>
            <a:ext cx="1136015" cy="563245"/>
          </a:xfrm>
          <a:prstGeom prst="triangle">
            <a:avLst/>
          </a:prstGeom>
          <a:gradFill>
            <a:gsLst>
              <a:gs pos="0">
                <a:srgbClr val="9EE256"/>
              </a:gs>
              <a:gs pos="100000">
                <a:srgbClr val="52762D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0" y="1020445"/>
            <a:ext cx="993775" cy="414655"/>
          </a:xfrm>
          <a:prstGeom prst="triangle">
            <a:avLst/>
          </a:prstGeom>
          <a:gradFill>
            <a:gsLst>
              <a:gs pos="0">
                <a:srgbClr val="9EE256"/>
              </a:gs>
              <a:gs pos="100000">
                <a:srgbClr val="52762D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993775" y="2995295"/>
            <a:ext cx="1069975" cy="1084580"/>
          </a:xfrm>
          <a:prstGeom prst="ellipse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gradFill>
                <a:gsLst>
                  <a:gs pos="0">
                    <a:srgbClr val="14CD68"/>
                  </a:gs>
                  <a:gs pos="100000">
                    <a:srgbClr val="0B6E38"/>
                  </a:gs>
                </a:gsLst>
                <a:lin scaled="0"/>
              </a:gra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459740" y="3721100"/>
            <a:ext cx="927100" cy="960120"/>
          </a:xfrm>
          <a:prstGeom prst="ellipse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gradFill>
                <a:gsLst>
                  <a:gs pos="0">
                    <a:srgbClr val="14CD68"/>
                  </a:gs>
                  <a:gs pos="100000">
                    <a:srgbClr val="0B6E38"/>
                  </a:gs>
                </a:gsLst>
                <a:lin scaled="0"/>
              </a:gra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771775" y="2360930"/>
            <a:ext cx="1069975" cy="1084580"/>
          </a:xfrm>
          <a:prstGeom prst="ellipse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ang="0"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gradFill>
                <a:gsLst>
                  <a:gs pos="0">
                    <a:srgbClr val="14CD68"/>
                  </a:gs>
                  <a:gs pos="100000">
                    <a:srgbClr val="0B6E38"/>
                  </a:gs>
                </a:gsLst>
                <a:lin scaled="0"/>
              </a:gra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3382645" y="3087370"/>
            <a:ext cx="1012825" cy="992505"/>
          </a:xfrm>
          <a:prstGeom prst="ellipse">
            <a:avLst/>
          </a:prstGeom>
          <a:gradFill>
            <a:gsLst>
              <a:gs pos="0">
                <a:srgbClr val="9EE256"/>
              </a:gs>
              <a:gs pos="100000">
                <a:srgbClr val="52762D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gradFill>
                <a:gsLst>
                  <a:gs pos="0">
                    <a:srgbClr val="14CD68"/>
                  </a:gs>
                  <a:gs pos="100000">
                    <a:srgbClr val="0B6E38"/>
                  </a:gs>
                </a:gsLst>
                <a:lin scaled="0"/>
              </a:gradFill>
            </a:endParaRPr>
          </a:p>
        </p:txBody>
      </p:sp>
      <p:sp>
        <p:nvSpPr>
          <p:cNvPr id="22" name="Rectangles 21"/>
          <p:cNvSpPr/>
          <p:nvPr/>
        </p:nvSpPr>
        <p:spPr>
          <a:xfrm>
            <a:off x="4700905" y="5026025"/>
            <a:ext cx="277495" cy="150939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994910" y="4680585"/>
            <a:ext cx="1069975" cy="1084580"/>
          </a:xfrm>
          <a:prstGeom prst="ellipse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gradFill>
                <a:gsLst>
                  <a:gs pos="0">
                    <a:srgbClr val="14CD68"/>
                  </a:gs>
                  <a:gs pos="100000">
                    <a:srgbClr val="0B6E38"/>
                  </a:gs>
                </a:gsLst>
                <a:lin scaled="0"/>
              </a:gra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3751580" y="4680585"/>
            <a:ext cx="1069975" cy="1084580"/>
          </a:xfrm>
          <a:prstGeom prst="ellipse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gradFill>
                <a:gsLst>
                  <a:gs pos="0">
                    <a:srgbClr val="14CD68"/>
                  </a:gs>
                  <a:gs pos="100000">
                    <a:srgbClr val="0B6E38"/>
                  </a:gs>
                </a:gsLst>
                <a:lin scaled="0"/>
              </a:gradFill>
            </a:endParaRPr>
          </a:p>
        </p:txBody>
      </p:sp>
      <p:sp>
        <p:nvSpPr>
          <p:cNvPr id="26" name="Rectangles 25"/>
          <p:cNvSpPr/>
          <p:nvPr/>
        </p:nvSpPr>
        <p:spPr>
          <a:xfrm>
            <a:off x="2051685" y="2360930"/>
            <a:ext cx="345440" cy="287909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261870" y="3087370"/>
            <a:ext cx="922020" cy="992505"/>
          </a:xfrm>
          <a:prstGeom prst="ellipse">
            <a:avLst/>
          </a:prstGeom>
          <a:gradFill>
            <a:gsLst>
              <a:gs pos="0">
                <a:srgbClr val="9EE256"/>
              </a:gs>
              <a:gs pos="100000">
                <a:srgbClr val="52762D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gradFill>
                <a:gsLst>
                  <a:gs pos="0">
                    <a:srgbClr val="14CD68"/>
                  </a:gs>
                  <a:gs pos="100000">
                    <a:srgbClr val="0B6E38"/>
                  </a:gs>
                </a:gsLst>
                <a:lin scaled="0"/>
              </a:gra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1706880" y="3721100"/>
            <a:ext cx="942975" cy="959485"/>
          </a:xfrm>
          <a:prstGeom prst="ellipse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gradFill>
                <a:gsLst>
                  <a:gs pos="0">
                    <a:srgbClr val="14CD68"/>
                  </a:gs>
                  <a:gs pos="100000">
                    <a:srgbClr val="0B6E38"/>
                  </a:gs>
                </a:gsLst>
                <a:lin scaled="0"/>
              </a:gradFill>
            </a:endParaRPr>
          </a:p>
        </p:txBody>
      </p:sp>
      <p:sp>
        <p:nvSpPr>
          <p:cNvPr id="27" name="Isosceles Triangle 26"/>
          <p:cNvSpPr/>
          <p:nvPr/>
        </p:nvSpPr>
        <p:spPr>
          <a:xfrm>
            <a:off x="1585595" y="1603375"/>
            <a:ext cx="1277620" cy="756920"/>
          </a:xfrm>
          <a:prstGeom prst="triangle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8" name="Isosceles Triangle 27"/>
          <p:cNvSpPr/>
          <p:nvPr/>
        </p:nvSpPr>
        <p:spPr>
          <a:xfrm>
            <a:off x="1585595" y="1225550"/>
            <a:ext cx="1277620" cy="642620"/>
          </a:xfrm>
          <a:prstGeom prst="triangle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9" name="Isosceles Triangle 28"/>
          <p:cNvSpPr/>
          <p:nvPr/>
        </p:nvSpPr>
        <p:spPr>
          <a:xfrm>
            <a:off x="1706880" y="837565"/>
            <a:ext cx="1064260" cy="597535"/>
          </a:xfrm>
          <a:prstGeom prst="triangle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0" name="Isosceles Triangle 29"/>
          <p:cNvSpPr/>
          <p:nvPr/>
        </p:nvSpPr>
        <p:spPr>
          <a:xfrm>
            <a:off x="1771650" y="445770"/>
            <a:ext cx="878205" cy="574675"/>
          </a:xfrm>
          <a:prstGeom prst="triangle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2" name="Isosceles Triangle 31"/>
          <p:cNvSpPr/>
          <p:nvPr/>
        </p:nvSpPr>
        <p:spPr>
          <a:xfrm>
            <a:off x="3147060" y="1435100"/>
            <a:ext cx="1277620" cy="756920"/>
          </a:xfrm>
          <a:prstGeom prst="triangle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3" name="Isosceles Triangle 32"/>
          <p:cNvSpPr/>
          <p:nvPr/>
        </p:nvSpPr>
        <p:spPr>
          <a:xfrm>
            <a:off x="3206750" y="1019810"/>
            <a:ext cx="1072515" cy="721360"/>
          </a:xfrm>
          <a:prstGeom prst="triangle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4" name="Isosceles Triangle 33"/>
          <p:cNvSpPr/>
          <p:nvPr/>
        </p:nvSpPr>
        <p:spPr>
          <a:xfrm>
            <a:off x="3319145" y="691515"/>
            <a:ext cx="960120" cy="574675"/>
          </a:xfrm>
          <a:prstGeom prst="triangle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769620" y="5732145"/>
            <a:ext cx="2001520" cy="139065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-382270" y="5904230"/>
            <a:ext cx="2001520" cy="139065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2306955" y="5901055"/>
            <a:ext cx="1626235" cy="111887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716020" y="6012815"/>
            <a:ext cx="2001520" cy="139065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5442585" y="6089650"/>
            <a:ext cx="1796415" cy="103314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5102225" y="2315845"/>
            <a:ext cx="1069975" cy="1129665"/>
          </a:xfrm>
          <a:prstGeom prst="ellipse">
            <a:avLst/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gradFill>
                <a:gsLst>
                  <a:gs pos="0">
                    <a:srgbClr val="14CD68"/>
                  </a:gs>
                  <a:gs pos="100000">
                    <a:srgbClr val="0B6E38"/>
                  </a:gs>
                </a:gsLst>
                <a:lin scaled="0"/>
              </a:gra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4414520" y="2947035"/>
            <a:ext cx="1028065" cy="949325"/>
          </a:xfrm>
          <a:prstGeom prst="ellipse">
            <a:avLst/>
          </a:prstGeom>
          <a:gradFill>
            <a:gsLst>
              <a:gs pos="0">
                <a:srgbClr val="9EE256"/>
              </a:gs>
              <a:gs pos="100000">
                <a:srgbClr val="52762D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gradFill>
                <a:gsLst>
                  <a:gs pos="0">
                    <a:srgbClr val="14CD68"/>
                  </a:gs>
                  <a:gs pos="100000">
                    <a:srgbClr val="0B6E38"/>
                  </a:gs>
                </a:gsLst>
                <a:lin scaled="0"/>
              </a:gra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5614670" y="3088005"/>
            <a:ext cx="1021715" cy="991870"/>
          </a:xfrm>
          <a:prstGeom prst="ellipse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gradFill>
                <a:gsLst>
                  <a:gs pos="0">
                    <a:srgbClr val="14CD68"/>
                  </a:gs>
                  <a:gs pos="100000">
                    <a:srgbClr val="0B6E38"/>
                  </a:gs>
                </a:gsLst>
                <a:lin scaled="0"/>
              </a:gradFill>
            </a:endParaRPr>
          </a:p>
        </p:txBody>
      </p:sp>
      <p:sp>
        <p:nvSpPr>
          <p:cNvPr id="45" name="Smiley Face 44"/>
          <p:cNvSpPr/>
          <p:nvPr/>
        </p:nvSpPr>
        <p:spPr>
          <a:xfrm>
            <a:off x="8317865" y="3896360"/>
            <a:ext cx="690245" cy="701040"/>
          </a:xfrm>
          <a:prstGeom prst="smileyFac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3">
            <a:prstClr val="black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47" name="Rectangles 46"/>
          <p:cNvSpPr/>
          <p:nvPr/>
        </p:nvSpPr>
        <p:spPr>
          <a:xfrm>
            <a:off x="8501380" y="4597400"/>
            <a:ext cx="312420" cy="2197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3">
            <a:prstClr val="black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48" name="Rectangles 47"/>
          <p:cNvSpPr/>
          <p:nvPr/>
        </p:nvSpPr>
        <p:spPr>
          <a:xfrm>
            <a:off x="8225790" y="4834255"/>
            <a:ext cx="816610" cy="7937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3">
            <a:prstClr val="black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49" name="Isosceles Triangle 48"/>
          <p:cNvSpPr/>
          <p:nvPr/>
        </p:nvSpPr>
        <p:spPr>
          <a:xfrm>
            <a:off x="8225155" y="3572510"/>
            <a:ext cx="920115" cy="450215"/>
          </a:xfrm>
          <a:prstGeom prst="triangl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0" name="Rectangles 49"/>
          <p:cNvSpPr/>
          <p:nvPr/>
        </p:nvSpPr>
        <p:spPr>
          <a:xfrm>
            <a:off x="8225155" y="5628005"/>
            <a:ext cx="356870" cy="12306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3">
            <a:prstClr val="black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1" name="Rectangles 50"/>
          <p:cNvSpPr/>
          <p:nvPr/>
        </p:nvSpPr>
        <p:spPr>
          <a:xfrm>
            <a:off x="8685530" y="5628005"/>
            <a:ext cx="356870" cy="12306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3">
            <a:prstClr val="black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2" name="Rectangles 51"/>
          <p:cNvSpPr/>
          <p:nvPr/>
        </p:nvSpPr>
        <p:spPr>
          <a:xfrm rot="8760000">
            <a:off x="9253855" y="4683125"/>
            <a:ext cx="263525" cy="83693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scaled="0"/>
          </a:gradFill>
        </p:spPr>
        <p:style>
          <a:lnRef idx="3">
            <a:prstClr val="black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3" name="Rectangles 52"/>
          <p:cNvSpPr/>
          <p:nvPr/>
        </p:nvSpPr>
        <p:spPr>
          <a:xfrm rot="18780000">
            <a:off x="7790180" y="4225925"/>
            <a:ext cx="263525" cy="83693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scaled="0"/>
          </a:gradFill>
        </p:spPr>
        <p:style>
          <a:lnRef idx="3">
            <a:prstClr val="black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324350" y="3828415"/>
            <a:ext cx="1251585" cy="1197610"/>
          </a:xfrm>
          <a:prstGeom prst="ellipse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gradFill>
                <a:gsLst>
                  <a:gs pos="0">
                    <a:srgbClr val="14CD68"/>
                  </a:gs>
                  <a:gs pos="100000">
                    <a:srgbClr val="0B6E38"/>
                  </a:gs>
                </a:gsLst>
                <a:lin scaled="0"/>
              </a:gra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1577975" y="3629025"/>
            <a:ext cx="193675" cy="22225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1513205" y="3087370"/>
            <a:ext cx="193675" cy="22225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4279265" y="5405755"/>
            <a:ext cx="193675" cy="22225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5382260" y="5299710"/>
            <a:ext cx="193675" cy="22225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1193165" y="3572510"/>
            <a:ext cx="193675" cy="22225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873125" y="3896360"/>
            <a:ext cx="193675" cy="22225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679450" y="4262755"/>
            <a:ext cx="193675" cy="22225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1066800" y="4262755"/>
            <a:ext cx="193675" cy="22225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2113280" y="3857625"/>
            <a:ext cx="193675" cy="22225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1919605" y="4262755"/>
            <a:ext cx="193675" cy="22225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2397125" y="4118610"/>
            <a:ext cx="193675" cy="22225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2456180" y="3223895"/>
            <a:ext cx="193675" cy="22225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771775" y="3571875"/>
            <a:ext cx="193675" cy="22225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2965450" y="2592070"/>
            <a:ext cx="193675" cy="22225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5588000" y="5017770"/>
            <a:ext cx="193675" cy="22225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125470" y="3088005"/>
            <a:ext cx="193675" cy="22225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3716020" y="3350260"/>
            <a:ext cx="193675" cy="22225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4414520" y="4262755"/>
            <a:ext cx="193675" cy="22225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3522345" y="3606165"/>
            <a:ext cx="193675" cy="22225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4784725" y="2995295"/>
            <a:ext cx="193675" cy="22225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4507230" y="3349625"/>
            <a:ext cx="193675" cy="22225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4994910" y="3406775"/>
            <a:ext cx="193675" cy="22225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4784725" y="4016375"/>
            <a:ext cx="193675" cy="22225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4085590" y="3445510"/>
            <a:ext cx="193675" cy="22225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5188585" y="4340860"/>
            <a:ext cx="193675" cy="22225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4801235" y="4612005"/>
            <a:ext cx="193675" cy="22225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3933190" y="4900295"/>
            <a:ext cx="236855" cy="22225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5442585" y="2865755"/>
            <a:ext cx="193675" cy="22225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5871210" y="2724785"/>
            <a:ext cx="193675" cy="22225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5781675" y="3445510"/>
            <a:ext cx="193675" cy="22225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6064885" y="3223895"/>
            <a:ext cx="193675" cy="22225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6172200" y="3604260"/>
            <a:ext cx="193675" cy="222250"/>
          </a:xfrm>
          <a:prstGeom prst="ellipse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90" name="Sun 89"/>
          <p:cNvSpPr/>
          <p:nvPr/>
        </p:nvSpPr>
        <p:spPr>
          <a:xfrm>
            <a:off x="6922770" y="307975"/>
            <a:ext cx="1762760" cy="1433195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31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2" grpId="0" animBg="1"/>
      <p:bldP spid="24" grpId="0" animBg="1"/>
      <p:bldP spid="25" grpId="0" animBg="1"/>
      <p:bldP spid="26" grpId="0" animBg="1"/>
      <p:bldP spid="21" grpId="0" animBg="1"/>
      <p:bldP spid="17" grpId="0" animBg="1"/>
      <p:bldP spid="27" grpId="0" animBg="1"/>
      <p:bldP spid="28" grpId="0" animBg="1"/>
      <p:bldP spid="29" grpId="0" animBg="1"/>
      <p:bldP spid="30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1" grpId="0" animBg="1"/>
      <p:bldP spid="42" grpId="0" animBg="1"/>
      <p:bldP spid="43" grpId="0" animBg="1"/>
      <p:bldP spid="45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23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9" grpId="0" animBg="1"/>
      <p:bldP spid="70" grpId="0" animBg="1"/>
      <p:bldP spid="71" grpId="0" animBg="1"/>
      <p:bldP spid="72" grpId="0" animBg="1"/>
      <p:bldP spid="74" grpId="0" animBg="1"/>
      <p:bldP spid="75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40" grpId="1" animBg="1"/>
      <p:bldP spid="31" grpId="1" animBg="1"/>
      <p:bldP spid="4" grpId="1" animBg="1"/>
      <p:bldP spid="5" grpId="1" animBg="1"/>
      <p:bldP spid="6" grpId="1" animBg="1"/>
      <p:bldP spid="7" grpId="1" animBg="1"/>
      <p:bldP spid="8" grpId="1" animBg="1"/>
      <p:bldP spid="9" grpId="1" animBg="1"/>
      <p:bldP spid="10" grpId="1" animBg="1"/>
      <p:bldP spid="11" grpId="1" animBg="1"/>
      <p:bldP spid="12" grpId="1" animBg="1"/>
      <p:bldP spid="14" grpId="1" animBg="1"/>
      <p:bldP spid="15" grpId="1" animBg="1"/>
      <p:bldP spid="16" grpId="1" animBg="1"/>
      <p:bldP spid="18" grpId="1" animBg="1"/>
      <p:bldP spid="19" grpId="1" animBg="1"/>
      <p:bldP spid="20" grpId="1" animBg="1"/>
      <p:bldP spid="22" grpId="1" animBg="1"/>
      <p:bldP spid="24" grpId="1" animBg="1"/>
      <p:bldP spid="25" grpId="1" animBg="1"/>
      <p:bldP spid="26" grpId="1" animBg="1"/>
      <p:bldP spid="21" grpId="1" animBg="1"/>
      <p:bldP spid="17" grpId="1" animBg="1"/>
      <p:bldP spid="27" grpId="1" animBg="1"/>
      <p:bldP spid="28" grpId="1" animBg="1"/>
      <p:bldP spid="29" grpId="1" animBg="1"/>
      <p:bldP spid="30" grpId="1" animBg="1"/>
      <p:bldP spid="32" grpId="1" animBg="1"/>
      <p:bldP spid="33" grpId="1" animBg="1"/>
      <p:bldP spid="34" grpId="1" animBg="1"/>
      <p:bldP spid="35" grpId="1" animBg="1"/>
      <p:bldP spid="36" grpId="1" animBg="1"/>
      <p:bldP spid="37" grpId="1" animBg="1"/>
      <p:bldP spid="38" grpId="1" animBg="1"/>
      <p:bldP spid="39" grpId="1" animBg="1"/>
      <p:bldP spid="41" grpId="1" animBg="1"/>
      <p:bldP spid="42" grpId="1" animBg="1"/>
      <p:bldP spid="43" grpId="1" animBg="1"/>
      <p:bldP spid="45" grpId="1" animBg="1"/>
      <p:bldP spid="47" grpId="1" animBg="1"/>
      <p:bldP spid="48" grpId="1" animBg="1"/>
      <p:bldP spid="49" grpId="1" animBg="1"/>
      <p:bldP spid="50" grpId="1" animBg="1"/>
      <p:bldP spid="51" grpId="1" animBg="1"/>
      <p:bldP spid="52" grpId="1" animBg="1"/>
      <p:bldP spid="53" grpId="1" animBg="1"/>
      <p:bldP spid="23" grpId="1" animBg="1"/>
      <p:bldP spid="55" grpId="1" animBg="1"/>
      <p:bldP spid="56" grpId="1" animBg="1"/>
      <p:bldP spid="57" grpId="1" animBg="1"/>
      <p:bldP spid="58" grpId="1" animBg="1"/>
      <p:bldP spid="59" grpId="1" animBg="1"/>
      <p:bldP spid="60" grpId="1" animBg="1"/>
      <p:bldP spid="61" grpId="1" animBg="1"/>
      <p:bldP spid="62" grpId="1" animBg="1"/>
      <p:bldP spid="63" grpId="1" animBg="1"/>
      <p:bldP spid="64" grpId="1" animBg="1"/>
      <p:bldP spid="65" grpId="1" animBg="1"/>
      <p:bldP spid="66" grpId="1" animBg="1"/>
      <p:bldP spid="67" grpId="1" animBg="1"/>
      <p:bldP spid="69" grpId="1" animBg="1"/>
      <p:bldP spid="70" grpId="1" animBg="1"/>
      <p:bldP spid="71" grpId="1" animBg="1"/>
      <p:bldP spid="72" grpId="1" animBg="1"/>
      <p:bldP spid="74" grpId="1" animBg="1"/>
      <p:bldP spid="75" grpId="1" animBg="1"/>
      <p:bldP spid="77" grpId="1" animBg="1"/>
      <p:bldP spid="78" grpId="1" animBg="1"/>
      <p:bldP spid="79" grpId="1" animBg="1"/>
      <p:bldP spid="80" grpId="1" animBg="1"/>
      <p:bldP spid="81" grpId="1" animBg="1"/>
      <p:bldP spid="82" grpId="1" animBg="1"/>
      <p:bldP spid="83" grpId="1" animBg="1"/>
      <p:bldP spid="84" grpId="1" animBg="1"/>
      <p:bldP spid="85" grpId="1" animBg="1"/>
      <p:bldP spid="86" grpId="1" animBg="1"/>
      <p:bldP spid="87" grpId="1" animBg="1"/>
      <p:bldP spid="88" grpId="1" animBg="1"/>
      <p:bldP spid="89" grpId="1" animBg="1"/>
      <p:bldP spid="9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8" name="Rectangles 7"/>
          <p:cNvSpPr/>
          <p:nvPr/>
        </p:nvSpPr>
        <p:spPr>
          <a:xfrm>
            <a:off x="2662555" y="622300"/>
            <a:ext cx="3077210" cy="283591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9" name="Rectangles 8"/>
          <p:cNvSpPr/>
          <p:nvPr/>
        </p:nvSpPr>
        <p:spPr>
          <a:xfrm>
            <a:off x="5739765" y="622300"/>
            <a:ext cx="3077210" cy="283591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0" name="Rectangles 9"/>
          <p:cNvSpPr/>
          <p:nvPr/>
        </p:nvSpPr>
        <p:spPr>
          <a:xfrm>
            <a:off x="2662555" y="3458210"/>
            <a:ext cx="3077210" cy="283591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Rectangles 10"/>
          <p:cNvSpPr/>
          <p:nvPr/>
        </p:nvSpPr>
        <p:spPr>
          <a:xfrm>
            <a:off x="5739765" y="3458210"/>
            <a:ext cx="3077210" cy="283591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8" name="Rectangles 7"/>
          <p:cNvSpPr/>
          <p:nvPr/>
        </p:nvSpPr>
        <p:spPr>
          <a:xfrm>
            <a:off x="1981200" y="1258570"/>
            <a:ext cx="3664585" cy="390398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</p:spPr>
        <p:style>
          <a:lnRef idx="0">
            <a:srgbClr val="FFFFFF"/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" name="Rectangles 4"/>
          <p:cNvSpPr/>
          <p:nvPr/>
        </p:nvSpPr>
        <p:spPr>
          <a:xfrm>
            <a:off x="5645785" y="1257935"/>
            <a:ext cx="3640455" cy="390525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</p:spPr>
        <p:style>
          <a:lnRef idx="0">
            <a:srgbClr val="FFFFFF"/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" name="Isosceles Triangle 3"/>
          <p:cNvSpPr/>
          <p:nvPr/>
        </p:nvSpPr>
        <p:spPr>
          <a:xfrm rot="16200000">
            <a:off x="1266190" y="1522095"/>
            <a:ext cx="5236210" cy="3813175"/>
          </a:xfrm>
          <a:prstGeom prst="triangle">
            <a:avLst/>
          </a:prstGeom>
          <a:gradFill>
            <a:gsLst>
              <a:gs pos="0">
                <a:srgbClr val="FBFB11"/>
              </a:gs>
              <a:gs pos="100000">
                <a:srgbClr val="838309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 rot="5400000">
            <a:off x="5079365" y="1522095"/>
            <a:ext cx="5236210" cy="3813175"/>
          </a:xfrm>
          <a:prstGeom prst="triangle">
            <a:avLst/>
          </a:prstGeom>
          <a:gradFill>
            <a:gsLst>
              <a:gs pos="0">
                <a:srgbClr val="FBFB11"/>
              </a:gs>
              <a:gs pos="100000">
                <a:srgbClr val="838309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" name="Oval 3"/>
          <p:cNvSpPr/>
          <p:nvPr/>
        </p:nvSpPr>
        <p:spPr>
          <a:xfrm>
            <a:off x="1562735" y="1108710"/>
            <a:ext cx="4842510" cy="4794885"/>
          </a:xfrm>
          <a:prstGeom prst="ellipse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405245" y="1108710"/>
            <a:ext cx="4842510" cy="4794885"/>
          </a:xfrm>
          <a:prstGeom prst="ellipse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bldLvl="0" animBg="1"/>
      <p:bldP spid="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0265" y="1195705"/>
            <a:ext cx="9262745" cy="3364865"/>
          </a:xfrm>
        </p:spPr>
        <p:txBody>
          <a:bodyPr>
            <a:normAutofit fontScale="90000"/>
          </a:bodyPr>
          <a:p>
            <a:br>
              <a:rPr lang="en-US" sz="4000" b="1">
                <a:latin typeface="Comic Sans MS" panose="030F0702030302020204" charset="0"/>
                <a:cs typeface="Comic Sans MS" panose="030F0702030302020204" charset="0"/>
              </a:rPr>
            </a:br>
            <a:r>
              <a:rPr lang="en-US" sz="40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Comic Sans MS" panose="030F0702030302020204" charset="0"/>
                <a:cs typeface="Comic Sans MS" panose="030F0702030302020204" charset="0"/>
              </a:rPr>
              <a:t>Làm quen với toán:</a:t>
            </a:r>
            <a:br>
              <a:rPr lang="en-US" sz="40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Comic Sans MS" panose="030F0702030302020204" charset="0"/>
                <a:cs typeface="Comic Sans MS" panose="030F0702030302020204" charset="0"/>
              </a:rPr>
            </a:br>
            <a:br>
              <a:rPr lang="en-US" sz="4000" b="1">
                <a:latin typeface="Comic Sans MS" panose="030F0702030302020204" charset="0"/>
                <a:cs typeface="Comic Sans MS" panose="030F0702030302020204" charset="0"/>
              </a:rPr>
            </a:br>
            <a:r>
              <a:rPr lang="en-US" sz="5335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CHẮP GHÉP CÁC HÌNH HỌC </a:t>
            </a:r>
            <a:br>
              <a:rPr lang="en-US" sz="5335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sz="5335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ĐỂ TẠO THÀNH HÌNH MỚI</a:t>
            </a:r>
            <a:br>
              <a:rPr lang="en-US" sz="5335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sz="4000" b="1">
                <a:latin typeface="Times New Roman" panose="02020603050405020304" charset="0"/>
                <a:cs typeface="Times New Roman" panose="02020603050405020304" charset="0"/>
              </a:rPr>
              <a:t>Lớp: Lá 2</a:t>
            </a:r>
            <a:endParaRPr lang="en-US" sz="4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</Words>
  <Application>WPS Presentation</Application>
  <PresentationFormat>Widescreen</PresentationFormat>
  <Paragraphs>4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Arial</vt:lpstr>
      <vt:lpstr>SimSun</vt:lpstr>
      <vt:lpstr>Wingdings</vt:lpstr>
      <vt:lpstr>Comic Sans MS</vt:lpstr>
      <vt:lpstr>Times New Roman</vt:lpstr>
      <vt:lpstr>Microsoft YaHei</vt:lpstr>
      <vt:lpstr>Arial Unicode MS</vt:lpstr>
      <vt:lpstr>Calibri Light</vt:lpstr>
      <vt:lpstr>Calibri</vt:lpstr>
      <vt:lpstr>Office Theme</vt:lpstr>
      <vt:lpstr> Làm quen với toán:  CHẮP GHÉP CÁC HÌNH HỌC  ĐỂ TẠO THÀNH HÌNH MỚI Lớp: Lá 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Làm quen với toán:  CHẮP GHÉP CÁC HÌNH HỌC  ĐỂ TẠO THÀNH HÌNH MỚI Lớp: Lá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_x000B_Làm quen với toán:  CHẮP GHÉP CÁC HÌNH HỌC  ĐỂ TẠO THÀNH HÌNH MỚI Lớp: Lá 2</dc:title>
  <dc:creator>THUY TIEN</dc:creator>
  <cp:lastModifiedBy>WPS_1704557274</cp:lastModifiedBy>
  <cp:revision>2</cp:revision>
  <dcterms:created xsi:type="dcterms:W3CDTF">2024-12-03T15:47:00Z</dcterms:created>
  <dcterms:modified xsi:type="dcterms:W3CDTF">2024-12-04T15:12:35Z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E82A485A2B6246D2BB21EDB883F8DE0B_11</vt:lpwstr>
  </property>
  <property fmtid="{D5CDD505-2E9C-101B-9397-08002B2CF9AE}" pid="3" name="KSOProductBuildVer">
    <vt:lpwstr>1033-12.2.0.18911</vt:lpwstr>
  </property>
</Properties>
</file>