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59" r:id="rId11"/>
    <p:sldId id="279" r:id="rId12"/>
    <p:sldId id="282" r:id="rId13"/>
    <p:sldId id="274" r:id="rId14"/>
    <p:sldId id="275" r:id="rId15"/>
    <p:sldId id="281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C2D1-4FBD-43FC-8A0C-B1DA5B984A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B520-DCAE-4364-97DE-15C27DBECB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hyperlink" Target="http://3.bp.blogspot.com/-YHJODcEUz-Y/TkTLnGNQpCI/AAAAAAAAAf8/Sn8-j60ICJU/s1600/1232929990wHZKSp8.jpg" TargetMode="Externa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hyperlink" Target="http://2.bp.blogspot.com/-juPZCPnt-Wc/TkTLlo69ttI/AAAAAAAAAeU/kcZPHZy6T-c/s1600/8066_view_325002773.jpg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image" Target="../media/image31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8" Type="http://schemas.openxmlformats.org/officeDocument/2006/relationships/image" Target="../media/image37.emf"/><Relationship Id="rId7" Type="http://schemas.openxmlformats.org/officeDocument/2006/relationships/image" Target="../media/image36.emf"/><Relationship Id="rId6" Type="http://schemas.openxmlformats.org/officeDocument/2006/relationships/image" Target="../media/image35.pn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4.png"/><Relationship Id="rId22" Type="http://schemas.openxmlformats.org/officeDocument/2006/relationships/slideLayout" Target="../slideLayouts/slideLayout2.xml"/><Relationship Id="rId21" Type="http://schemas.openxmlformats.org/officeDocument/2006/relationships/audio" Target="../media/audio3.wav"/><Relationship Id="rId20" Type="http://schemas.openxmlformats.org/officeDocument/2006/relationships/image" Target="../media/image47.GIF"/><Relationship Id="rId2" Type="http://schemas.openxmlformats.org/officeDocument/2006/relationships/image" Target="../media/image33.png"/><Relationship Id="rId19" Type="http://schemas.microsoft.com/office/2007/relationships/media" Target="file:///C:\Documents%20and%20Settings\Admin\My%20Documents\THU%20THI%20HUYEN%202009\tren%20con%20duong%202%20loi%201%20lan.wav" TargetMode="External"/><Relationship Id="rId18" Type="http://schemas.openxmlformats.org/officeDocument/2006/relationships/audio" Target="file:///C:\Documents%20and%20Settings\Admin\My%20Documents\THU%20THI%20HUYEN%202009\tren%20con%20duong%202%20loi%201%20lan.wav" TargetMode="External"/><Relationship Id="rId17" Type="http://schemas.openxmlformats.org/officeDocument/2006/relationships/image" Target="../media/image46.GIF"/><Relationship Id="rId16" Type="http://schemas.openxmlformats.org/officeDocument/2006/relationships/image" Target="../media/image45.emf"/><Relationship Id="rId15" Type="http://schemas.openxmlformats.org/officeDocument/2006/relationships/image" Target="../media/image44.emf"/><Relationship Id="rId14" Type="http://schemas.openxmlformats.org/officeDocument/2006/relationships/image" Target="../media/image43.emf"/><Relationship Id="rId13" Type="http://schemas.openxmlformats.org/officeDocument/2006/relationships/image" Target="../media/image42.emf"/><Relationship Id="rId12" Type="http://schemas.openxmlformats.org/officeDocument/2006/relationships/image" Target="../media/image41.emf"/><Relationship Id="rId11" Type="http://schemas.openxmlformats.org/officeDocument/2006/relationships/image" Target="../media/image40.emf"/><Relationship Id="rId10" Type="http://schemas.openxmlformats.org/officeDocument/2006/relationships/image" Target="../media/image39.emf"/><Relationship Id="rId1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hyperlink" Target="http://3.bp.blogspot.com/-YHJODcEUz-Y/TkTLnGNQpCI/AAAAAAAAAf8/Sn8-j60ICJU/s1600/1232929990wHZKSp8.jpg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hyperlink" Target="http://2.bp.blogspot.com/-juPZCPnt-Wc/TkTLlo69ttI/AAAAAAAAAeU/kcZPHZy6T-c/s1600/8066_view_32500277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hyperlink" Target="http://2.bp.blogspot.com/-lV1pLKxJneM/TkTLnAa7CKI/AAAAAAAAAf0/X1zC1AGyl10/s1600/baby-names-baby-in-towel(2).jpg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10" y="-385556"/>
            <a:ext cx="9144000" cy="68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867400"/>
            <a:ext cx="400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lide0039_image1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624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lide0039_image1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545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slide0039_image1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953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880371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099159" y="84342"/>
            <a:ext cx="752507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2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FF33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QUÝ CÔ VỀ DỰ GIỜ THĂM LỚP</a:t>
            </a:r>
            <a:endParaRPr lang="en-US" sz="5400" b="1" kern="10" dirty="0">
              <a:ln w="12700">
                <a:solidFill>
                  <a:srgbClr val="FF3300"/>
                </a:solidFill>
                <a:rou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1099159" y="1151142"/>
            <a:ext cx="7031865" cy="1980303"/>
          </a:xfrm>
          <a:prstGeom prst="ellipse">
            <a:avLst/>
          </a:prstGeom>
          <a:solidFill>
            <a:srgbClr val="EEB0E7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Chủ đề: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 thân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LĨNH VỰC PHÁT TRIỂN NGÔN NGỮ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WordArt 13"/>
          <p:cNvSpPr>
            <a:spLocks noChangeArrowheads="1" noChangeShapeType="1" noTextEdit="1"/>
          </p:cNvSpPr>
          <p:nvPr/>
        </p:nvSpPr>
        <p:spPr bwMode="auto">
          <a:xfrm>
            <a:off x="685800" y="3131446"/>
            <a:ext cx="7938429" cy="21662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tài:Thơ: Đôi mắt của em</a:t>
            </a:r>
            <a:endParaRPr 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600074" y="5473383"/>
            <a:ext cx="584593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Giáo v</a:t>
            </a:r>
            <a:r>
              <a:rPr lang="en-US" sz="4000" i="1" dirty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ên: H’ DEL NIÊ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Đôi mắt được tác giả miêu tả như thế nào?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111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Ảnh baby dễ thươ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743200" y="5810250"/>
            <a:ext cx="3495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Đôi mắt xinh xinh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Đôi mắt tròn tròn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619250" y="188913"/>
            <a:ext cx="6192838" cy="7921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dirty="0"/>
              <a:t>Đôi mắt giúp bé điều gì?</a:t>
            </a:r>
            <a:endParaRPr lang="en-US" sz="3200" dirty="0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25615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5616" name="Picture 5" descr="sun14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/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25613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5614" name="Picture 8" descr="XMASCA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/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5611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/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25608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5609" name="Picture 15" descr="1 (1820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Ảnh baby dễ thươ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13"/>
          <p:cNvGrpSpPr/>
          <p:nvPr/>
        </p:nvGrpSpPr>
        <p:grpSpPr bwMode="auto">
          <a:xfrm>
            <a:off x="0" y="0"/>
            <a:ext cx="9144000" cy="5715000"/>
            <a:chOff x="0" y="0"/>
            <a:chExt cx="5760" cy="4392"/>
          </a:xfrm>
        </p:grpSpPr>
        <p:pic>
          <p:nvPicPr>
            <p:cNvPr id="29705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5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Picture 6" descr="Butterfly-0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bug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bug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16"/>
          <p:cNvSpPr>
            <a:spLocks noChangeArrowheads="1" noChangeShapeType="1" noTextEdit="1"/>
          </p:cNvSpPr>
          <p:nvPr/>
        </p:nvSpPr>
        <p:spPr bwMode="auto">
          <a:xfrm>
            <a:off x="2438400" y="581025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/>
              </a:rPr>
              <a:t>Em yêu em quý</a:t>
            </a:r>
            <a:endParaRPr lang="vi-VN" sz="2800" b="1" kern="10">
              <a:ln w="12700">
                <a:solidFill>
                  <a:srgbClr val="EAEAEA"/>
                </a:solidFill>
                <a:rou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/>
            </a:endParaRPr>
          </a:p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/>
              </a:rPr>
              <a:t>Đôi mắt xinh xinh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omd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lavap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720725" y="351155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 rot="558427">
            <a:off x="2197100" y="3135313"/>
            <a:ext cx="706438" cy="1066800"/>
            <a:chOff x="576" y="2688"/>
            <a:chExt cx="1632" cy="1344"/>
          </a:xfrm>
        </p:grpSpPr>
        <p:pic>
          <p:nvPicPr>
            <p:cNvPr id="26650" name="Picture 5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6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7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8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9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10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11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12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13" descr="be hai 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6684">
            <a:off x="2916238" y="692150"/>
            <a:ext cx="33099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14"/>
          <p:cNvSpPr>
            <a:spLocks noChangeArrowheads="1"/>
          </p:cNvSpPr>
          <p:nvPr/>
        </p:nvSpPr>
        <p:spPr bwMode="auto">
          <a:xfrm>
            <a:off x="5688013" y="333375"/>
            <a:ext cx="3455987" cy="2303463"/>
          </a:xfrm>
          <a:prstGeom prst="cloudCallout">
            <a:avLst>
              <a:gd name="adj1" fmla="val 667"/>
              <a:gd name="adj2" fmla="val 231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sz="2400" i="1"/>
              <a:t>Bé làm gì để bảo vệ đôi mắt của mình?</a:t>
            </a:r>
            <a:endParaRPr lang="en-US" sz="2400" i="1"/>
          </a:p>
        </p:txBody>
      </p:sp>
      <p:pic>
        <p:nvPicPr>
          <p:cNvPr id="26631" name="Picture 15" descr="voi nuo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-1312151">
            <a:off x="1979613" y="2133600"/>
            <a:ext cx="68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/>
          <p:nvPr/>
        </p:nvGrpSpPr>
        <p:grpSpPr bwMode="auto">
          <a:xfrm rot="558427">
            <a:off x="1908175" y="3141663"/>
            <a:ext cx="706438" cy="1066800"/>
            <a:chOff x="576" y="2688"/>
            <a:chExt cx="1632" cy="1344"/>
          </a:xfrm>
        </p:grpSpPr>
        <p:pic>
          <p:nvPicPr>
            <p:cNvPr id="26642" name="Picture 17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18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19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5" name="Picture 20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21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22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23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24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5"/>
          <p:cNvGrpSpPr/>
          <p:nvPr/>
        </p:nvGrpSpPr>
        <p:grpSpPr bwMode="auto">
          <a:xfrm rot="558427">
            <a:off x="2268538" y="3213100"/>
            <a:ext cx="706437" cy="1066800"/>
            <a:chOff x="576" y="2688"/>
            <a:chExt cx="1632" cy="1344"/>
          </a:xfrm>
        </p:grpSpPr>
        <p:pic>
          <p:nvPicPr>
            <p:cNvPr id="26634" name="Picture 26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27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28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29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30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31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32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33" descr="nuoc mat Copy of scan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8051" name="Picture 3" descr="SO02009_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" y="2095500"/>
            <a:ext cx="35086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SO00656_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905000"/>
            <a:ext cx="344751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WordArt 5"/>
          <p:cNvSpPr>
            <a:spLocks noChangeArrowheads="1" noChangeShapeType="1" noTextEdit="1"/>
          </p:cNvSpPr>
          <p:nvPr/>
        </p:nvSpPr>
        <p:spPr bwMode="auto">
          <a:xfrm>
            <a:off x="2565237" y="1574170"/>
            <a:ext cx="4414892" cy="18548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HOẠT ĐỘNG 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60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6000" b="1" kern="10" dirty="0" smtClean="0">
              <a:ln w="9525">
                <a:solidFill>
                  <a:srgbClr val="FF0000"/>
                </a:solidFill>
                <a:round/>
              </a:ln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Trò </a:t>
            </a:r>
            <a:r>
              <a:rPr lang="en-US" sz="60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6000" b="1" kern="10" dirty="0">
              <a:ln w="9525">
                <a:solidFill>
                  <a:srgbClr val="FF0000"/>
                </a:solidFill>
                <a:round/>
              </a:ln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9" name="Picture 8" descr="x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4" y="6019800"/>
            <a:ext cx="72548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x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54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-Nha-Thuong-Nhau-Nhac-n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6952" y="3619500"/>
            <a:ext cx="1268198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title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58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58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80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-936315">
            <a:off x="7473928" y="1095418"/>
            <a:ext cx="1067653" cy="12239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6D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27" name="AutoShape 3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-1068472">
            <a:off x="345878" y="2131377"/>
            <a:ext cx="786490" cy="9826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FF53"/>
              </a:gs>
              <a:gs pos="100000">
                <a:srgbClr val="FF6D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9028" name="Group 84"/>
          <p:cNvGrpSpPr/>
          <p:nvPr/>
        </p:nvGrpSpPr>
        <p:grpSpPr bwMode="auto">
          <a:xfrm rot="10800000">
            <a:off x="35370" y="4003217"/>
            <a:ext cx="2163366" cy="2838450"/>
            <a:chOff x="3936" y="-15"/>
            <a:chExt cx="1817" cy="1788"/>
          </a:xfrm>
        </p:grpSpPr>
        <p:pic>
          <p:nvPicPr>
            <p:cNvPr id="129029" name="Picture 85" descr="hoa-hong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0" name="Picture 86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1" name="Picture 87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032" name="Group 80"/>
          <p:cNvGrpSpPr/>
          <p:nvPr/>
        </p:nvGrpSpPr>
        <p:grpSpPr bwMode="auto">
          <a:xfrm rot="5400000">
            <a:off x="6636456" y="4332436"/>
            <a:ext cx="2884487" cy="2128838"/>
            <a:chOff x="3936" y="-15"/>
            <a:chExt cx="1817" cy="1788"/>
          </a:xfrm>
        </p:grpSpPr>
        <p:pic>
          <p:nvPicPr>
            <p:cNvPr id="129033" name="Picture 81" descr="hoa-hong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4" name="Picture 82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5" name="Picture 8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0" y="0"/>
            <a:ext cx="8001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658416" y="5113793"/>
            <a:ext cx="302419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143750" y="381000"/>
            <a:ext cx="4572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3567791" y="1992315"/>
            <a:ext cx="3429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372351" y="4038600"/>
            <a:ext cx="370285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6915150" y="5943600"/>
            <a:ext cx="40005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42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705600"/>
            <a:ext cx="114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043" name="Group 19"/>
          <p:cNvGrpSpPr/>
          <p:nvPr/>
        </p:nvGrpSpPr>
        <p:grpSpPr bwMode="auto">
          <a:xfrm>
            <a:off x="2695772" y="5638802"/>
            <a:ext cx="5161163" cy="835025"/>
            <a:chOff x="4200" y="1980"/>
            <a:chExt cx="6675" cy="1425"/>
          </a:xfrm>
        </p:grpSpPr>
        <p:sp>
          <p:nvSpPr>
            <p:cNvPr id="129044" name="Freeform 20"/>
            <p:cNvSpPr/>
            <p:nvPr/>
          </p:nvSpPr>
          <p:spPr bwMode="auto">
            <a:xfrm>
              <a:off x="4200" y="1980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5" name="Freeform 21"/>
            <p:cNvSpPr/>
            <p:nvPr/>
          </p:nvSpPr>
          <p:spPr bwMode="auto">
            <a:xfrm>
              <a:off x="4200" y="2318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6" name="Freeform 22"/>
            <p:cNvSpPr/>
            <p:nvPr/>
          </p:nvSpPr>
          <p:spPr bwMode="auto">
            <a:xfrm>
              <a:off x="4200" y="2487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7" name="Freeform 23"/>
            <p:cNvSpPr/>
            <p:nvPr/>
          </p:nvSpPr>
          <p:spPr bwMode="auto">
            <a:xfrm>
              <a:off x="4200" y="2655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48" name="Freeform 24"/>
            <p:cNvSpPr/>
            <p:nvPr/>
          </p:nvSpPr>
          <p:spPr bwMode="auto">
            <a:xfrm>
              <a:off x="4215" y="2149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9049" name="Picture 25" descr="Lua cho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84" y="5028745"/>
            <a:ext cx="1277567" cy="11557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0" name="Picture 26" descr="Not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5294315"/>
            <a:ext cx="406004" cy="103028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1" name="Picture 27" descr="Not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953000"/>
            <a:ext cx="315516" cy="11366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2" name="Picture 28" descr="Not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8" y="5230812"/>
            <a:ext cx="327422" cy="131286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3" name="Picture 29" descr="Not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22915"/>
            <a:ext cx="406004" cy="103028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4" name="Picture 30" descr="Not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403850"/>
            <a:ext cx="338138" cy="996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5" name="Picture 31" descr="Not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81" y="5019854"/>
            <a:ext cx="326231" cy="996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6" name="Picture 32" descr="Not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181600"/>
            <a:ext cx="291704" cy="996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7" name="Picture 33" descr="Not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410200"/>
            <a:ext cx="334566" cy="996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58" name="Picture 34" descr="Not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410200"/>
            <a:ext cx="376238" cy="9540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129060" name="AutoShape 36"/>
          <p:cNvSpPr>
            <a:spLocks noChangeArrowheads="1"/>
          </p:cNvSpPr>
          <p:nvPr/>
        </p:nvSpPr>
        <p:spPr bwMode="auto">
          <a:xfrm>
            <a:off x="815324" y="5691188"/>
            <a:ext cx="302419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61" name="AutoShape 37"/>
          <p:cNvSpPr>
            <a:spLocks noChangeArrowheads="1"/>
          </p:cNvSpPr>
          <p:nvPr/>
        </p:nvSpPr>
        <p:spPr bwMode="auto">
          <a:xfrm>
            <a:off x="7258050" y="533400"/>
            <a:ext cx="4572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7486651" y="4191000"/>
            <a:ext cx="370285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63" name="AutoShape 39"/>
          <p:cNvSpPr>
            <a:spLocks noChangeArrowheads="1"/>
          </p:cNvSpPr>
          <p:nvPr/>
        </p:nvSpPr>
        <p:spPr bwMode="auto">
          <a:xfrm>
            <a:off x="8117552" y="5083949"/>
            <a:ext cx="40005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6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858000"/>
            <a:ext cx="114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73" name="AutoShape 49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8671078">
            <a:off x="1407117" y="1005566"/>
            <a:ext cx="419100" cy="9826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FF53"/>
              </a:gs>
              <a:gs pos="100000">
                <a:srgbClr val="FF6D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9074" name="Picture 50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7321" y="2710158"/>
            <a:ext cx="5810250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5" name="Picture 51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4691" y="2820968"/>
            <a:ext cx="6040438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6" name="Picture 52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02" y="6376758"/>
            <a:ext cx="738657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7" name="Picture 53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4626">
            <a:off x="8454961" y="-97481"/>
            <a:ext cx="742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78" name="Picture 54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-28561" y="-38100"/>
            <a:ext cx="742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79" name="Picture 55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-223087" y="5489114"/>
            <a:ext cx="990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80" name="Picture 56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15" y="5811616"/>
            <a:ext cx="742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81" name="Picture 57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2" y="125413"/>
            <a:ext cx="77557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82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4" y="6442331"/>
            <a:ext cx="2190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83" name="AutoShape 59"/>
          <p:cNvSpPr>
            <a:spLocks noChangeArrowheads="1"/>
          </p:cNvSpPr>
          <p:nvPr/>
        </p:nvSpPr>
        <p:spPr bwMode="auto">
          <a:xfrm>
            <a:off x="4758928" y="1447801"/>
            <a:ext cx="27503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84" name="AutoShape 60"/>
          <p:cNvSpPr>
            <a:spLocks noChangeArrowheads="1"/>
          </p:cNvSpPr>
          <p:nvPr/>
        </p:nvSpPr>
        <p:spPr bwMode="auto">
          <a:xfrm>
            <a:off x="3857837" y="870575"/>
            <a:ext cx="27503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85" name="AutoShape 61"/>
          <p:cNvSpPr>
            <a:spLocks noChangeArrowheads="1"/>
          </p:cNvSpPr>
          <p:nvPr/>
        </p:nvSpPr>
        <p:spPr bwMode="auto">
          <a:xfrm>
            <a:off x="6016112" y="715495"/>
            <a:ext cx="3429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86" name="AutoShape 62"/>
          <p:cNvSpPr>
            <a:spLocks noChangeArrowheads="1"/>
          </p:cNvSpPr>
          <p:nvPr/>
        </p:nvSpPr>
        <p:spPr bwMode="auto">
          <a:xfrm>
            <a:off x="2457450" y="53340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87" name="Picture 63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" y="-138965"/>
            <a:ext cx="914019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88" name="AutoShape 64"/>
          <p:cNvSpPr>
            <a:spLocks noChangeArrowheads="1"/>
          </p:cNvSpPr>
          <p:nvPr/>
        </p:nvSpPr>
        <p:spPr bwMode="auto">
          <a:xfrm>
            <a:off x="2400300" y="1447802"/>
            <a:ext cx="381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89" name="AutoShape 65"/>
          <p:cNvSpPr>
            <a:spLocks noChangeArrowheads="1"/>
          </p:cNvSpPr>
          <p:nvPr/>
        </p:nvSpPr>
        <p:spPr bwMode="auto">
          <a:xfrm>
            <a:off x="707041" y="3508728"/>
            <a:ext cx="717203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90" name="AutoShape 66"/>
          <p:cNvSpPr>
            <a:spLocks noChangeArrowheads="1"/>
          </p:cNvSpPr>
          <p:nvPr/>
        </p:nvSpPr>
        <p:spPr bwMode="auto">
          <a:xfrm>
            <a:off x="7200900" y="2590800"/>
            <a:ext cx="51435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92" name="Picture 68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37175"/>
            <a:ext cx="742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95" name="Picture 71" descr="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546" y="1344616"/>
            <a:ext cx="5289693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 dir="in"/>
    <p:sndAc>
      <p:stSnd>
        <p:snd r:embed="rId2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42"/>
                </p:tgtEl>
              </p:cMediaNode>
            </p:audio>
            <p:audio>
              <p:cMediaNode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64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29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2857" fill="hold"/>
                                        <p:tgtEl>
                                          <p:spTgt spid="129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82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82"/>
                </p:tgtEl>
              </p:cMediaNode>
            </p:audio>
          </p:childTnLst>
        </p:cTn>
      </p:par>
    </p:tnLst>
    <p:bldLst>
      <p:bldP spid="129026" grpId="0" animBg="1"/>
      <p:bldP spid="129027" grpId="0" animBg="1"/>
      <p:bldP spid="129037" grpId="0" animBg="1"/>
      <p:bldP spid="129038" grpId="0" animBg="1"/>
      <p:bldP spid="129039" grpId="0" animBg="1"/>
      <p:bldP spid="129040" grpId="0" animBg="1"/>
      <p:bldP spid="129041" grpId="0" animBg="1"/>
      <p:bldP spid="129060" grpId="0" animBg="1"/>
      <p:bldP spid="129061" grpId="0" animBg="1"/>
      <p:bldP spid="129062" grpId="0" animBg="1"/>
      <p:bldP spid="129063" grpId="0" animBg="1"/>
      <p:bldP spid="129073" grpId="0" animBg="1"/>
      <p:bldP spid="129083" grpId="0" animBg="1"/>
      <p:bldP spid="129084" grpId="0" animBg="1"/>
      <p:bldP spid="129085" grpId="0" animBg="1"/>
      <p:bldP spid="129086" grpId="0" animBg="1"/>
      <p:bldP spid="129088" grpId="0" animBg="1"/>
      <p:bldP spid="129089" grpId="0" animBg="1"/>
      <p:bldP spid="1290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38400" y="259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  </a:t>
            </a:r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70238" y="2819400"/>
            <a:ext cx="279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 </a:t>
            </a:r>
            <a:endParaRPr lang="en-US" sz="16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470400" y="3276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352800" y="60198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25EF03"/>
                </a:solidFill>
              </a:rPr>
              <a:t>Đôi mắt của em</a:t>
            </a:r>
            <a:endParaRPr lang="en-US" sz="3600">
              <a:solidFill>
                <a:srgbClr val="25EF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Ảnh baby dễ thươ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743200" y="5810250"/>
            <a:ext cx="3495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Đôi mắt xinh xinh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Đôi mắt tròn tròn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19471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19472" name="Picture 5" descr="sun14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/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19470" name="Picture 8" descr="XMASCA~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/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19467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/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19464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19465" name="Picture 15" descr="1 (1820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16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Giúp em nhìn thấy 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Mọi vật xung quanh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Ảnh baby dễ thươ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/>
          <p:cNvGrpSpPr/>
          <p:nvPr/>
        </p:nvGrpSpPr>
        <p:grpSpPr bwMode="auto">
          <a:xfrm>
            <a:off x="0" y="0"/>
            <a:ext cx="9144000" cy="5715000"/>
            <a:chOff x="0" y="0"/>
            <a:chExt cx="5760" cy="4392"/>
          </a:xfrm>
        </p:grpSpPr>
        <p:pic>
          <p:nvPicPr>
            <p:cNvPr id="20489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5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6" descr="Butterfly-0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bug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ug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6"/>
          <p:cNvSpPr>
            <a:spLocks noChangeArrowheads="1" noChangeShapeType="1" noTextEdit="1"/>
          </p:cNvSpPr>
          <p:nvPr/>
        </p:nvSpPr>
        <p:spPr bwMode="auto">
          <a:xfrm>
            <a:off x="2438400" y="581025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/>
              </a:rPr>
              <a:t>Em yêu em quý</a:t>
            </a:r>
            <a:endParaRPr lang="vi-VN" sz="2800" b="1" kern="10">
              <a:ln w="12700">
                <a:solidFill>
                  <a:srgbClr val="EAEAEA"/>
                </a:solidFill>
                <a:rou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/>
            </a:endParaRPr>
          </a:p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/>
              </a:rPr>
              <a:t>Đôi mắt xinh xinh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Ảnh baby dễ thươ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209800" y="4857750"/>
            <a:ext cx="5029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Giữ cho đôi mắt </a:t>
            </a:r>
            <a:endParaRPr lang="vi-VN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Ngày càng sáng hơn</a:t>
            </a:r>
            <a:endParaRPr lang="vi-VN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1066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00200" y="10668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hinhnen_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10800000">
            <a:off x="250825" y="476250"/>
            <a:ext cx="4549775" cy="2089150"/>
          </a:xfrm>
          <a:prstGeom prst="wedgeEllipseCallout">
            <a:avLst>
              <a:gd name="adj1" fmla="val 12176"/>
              <a:gd name="adj2" fmla="val 40042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</p:spPr>
        <p:txBody>
          <a:bodyPr rot="10800000"/>
          <a:lstStyle/>
          <a:p>
            <a:pPr algn="ctr"/>
            <a:r>
              <a:rPr lang="en-US" sz="4000" dirty="0">
                <a:solidFill>
                  <a:srgbClr val="FD3A13"/>
                </a:solidFill>
              </a:rPr>
              <a:t>Đàm thoại:</a:t>
            </a:r>
            <a:endParaRPr lang="en-US" sz="4000" dirty="0">
              <a:solidFill>
                <a:srgbClr val="FD3A13"/>
              </a:solidFill>
            </a:endParaRPr>
          </a:p>
          <a:p>
            <a:pPr algn="ctr"/>
            <a:r>
              <a:rPr lang="en-US" sz="2400" dirty="0" smtClean="0"/>
              <a:t>Cô </a:t>
            </a:r>
            <a:r>
              <a:rPr lang="en-US" sz="2400" dirty="0"/>
              <a:t>vừa nghe đọc bài thơ gì?</a:t>
            </a:r>
            <a:endParaRPr lang="en-US" sz="2400" dirty="0"/>
          </a:p>
          <a:p>
            <a:pPr algn="ctr"/>
            <a:r>
              <a:rPr lang="en-US" sz="2400" dirty="0"/>
              <a:t>Của tác giả </a:t>
            </a:r>
            <a:r>
              <a:rPr lang="en-US" sz="2400" dirty="0" smtClean="0"/>
              <a:t>nào?</a:t>
            </a:r>
            <a:endParaRPr lang="en-US" sz="2400" dirty="0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4786313" y="1125538"/>
            <a:ext cx="3975100" cy="5580062"/>
            <a:chOff x="2698" y="527"/>
            <a:chExt cx="2504" cy="3515"/>
          </a:xfrm>
        </p:grpSpPr>
        <p:grpSp>
          <p:nvGrpSpPr>
            <p:cNvPr id="23560" name="Group 7"/>
            <p:cNvGrpSpPr/>
            <p:nvPr/>
          </p:nvGrpSpPr>
          <p:grpSpPr bwMode="auto">
            <a:xfrm>
              <a:off x="2698" y="527"/>
              <a:ext cx="2504" cy="3515"/>
              <a:chOff x="3061" y="935"/>
              <a:chExt cx="1913" cy="3288"/>
            </a:xfrm>
          </p:grpSpPr>
          <p:grpSp>
            <p:nvGrpSpPr>
              <p:cNvPr id="23562" name="Group 8"/>
              <p:cNvGrpSpPr/>
              <p:nvPr/>
            </p:nvGrpSpPr>
            <p:grpSpPr bwMode="auto">
              <a:xfrm>
                <a:off x="3061" y="935"/>
                <a:ext cx="1905" cy="3266"/>
                <a:chOff x="5952" y="720"/>
                <a:chExt cx="3888" cy="3168"/>
              </a:xfrm>
            </p:grpSpPr>
            <p:sp>
              <p:nvSpPr>
                <p:cNvPr id="23564" name="Rectangle 9"/>
                <p:cNvSpPr>
                  <a:spLocks noChangeArrowheads="1"/>
                </p:cNvSpPr>
                <p:nvPr/>
              </p:nvSpPr>
              <p:spPr bwMode="auto">
                <a:xfrm>
                  <a:off x="5952" y="2587"/>
                  <a:ext cx="3888" cy="1301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50000">
                      <a:srgbClr val="CCFFCC"/>
                    </a:gs>
                    <a:gs pos="100000">
                      <a:srgbClr val="99FFCC"/>
                    </a:gs>
                  </a:gsLst>
                  <a:lin ang="5400000" scaled="1"/>
                </a:gradFill>
                <a:ln w="9525">
                  <a:solidFill>
                    <a:srgbClr val="37B3FF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342900" indent="-342900" eaLnBrk="0" hangingPunct="0"/>
                  <a:endParaRPr lang="en-US" sz="2400" b="1"/>
                </a:p>
                <a:p>
                  <a:pPr marL="342900" indent="-342900" eaLnBrk="0" hangingPunct="0"/>
                  <a:endParaRPr lang="en-US" sz="2000" b="1" u="sng">
                    <a:solidFill>
                      <a:srgbClr val="0000FF"/>
                    </a:solidFill>
                  </a:endParaRPr>
                </a:p>
                <a:p>
                  <a:pPr marL="342900" indent="-342900" eaLnBrk="0" hangingPunct="0"/>
                  <a:endParaRPr lang="en-US" sz="2400" b="1">
                    <a:solidFill>
                      <a:srgbClr val="0000FF"/>
                    </a:solidFill>
                    <a:latin typeface=".VnTime" pitchFamily="34" charset="0"/>
                  </a:endParaRPr>
                </a:p>
              </p:txBody>
            </p:sp>
            <p:pic>
              <p:nvPicPr>
                <p:cNvPr id="23565" name="Picture 10" descr="TWEETY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7" y="720"/>
                  <a:ext cx="1206" cy="1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6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952" y="1706"/>
                  <a:ext cx="1776" cy="8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728" y="1680"/>
                  <a:ext cx="2112" cy="8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3563" name="Picture 13" descr="A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2907"/>
                <a:ext cx="1905" cy="131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561" name="Rectangle 14"/>
            <p:cNvSpPr>
              <a:spLocks noChangeArrowheads="1"/>
            </p:cNvSpPr>
            <p:nvPr/>
          </p:nvSpPr>
          <p:spPr bwMode="auto">
            <a:xfrm>
              <a:off x="3152" y="2205"/>
              <a:ext cx="163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VNI-Times" pitchFamily="2" charset="0"/>
                </a:rPr>
                <a:t>đôi mắtcủa </a:t>
              </a:r>
              <a:r>
                <a:rPr lang="en-US" sz="2800" b="1" dirty="0">
                  <a:latin typeface="VNI-Times" pitchFamily="2" charset="0"/>
                </a:rPr>
                <a:t>em</a:t>
              </a:r>
              <a:endParaRPr lang="en-US" sz="2800" b="1" dirty="0">
                <a:latin typeface="VNI-Times" pitchFamily="2" charset="0"/>
              </a:endParaRPr>
            </a:p>
            <a:p>
              <a:pPr algn="ctr"/>
              <a:r>
                <a:rPr lang="en-US" sz="2800" b="1" dirty="0" smtClean="0">
                  <a:latin typeface="VNI-Times" pitchFamily="2" charset="0"/>
                </a:rPr>
                <a:t>Lê </a:t>
              </a:r>
              <a:r>
                <a:rPr lang="en-US" sz="2800" b="1" dirty="0">
                  <a:latin typeface="VNI-Times" pitchFamily="2" charset="0"/>
                </a:rPr>
                <a:t>Thị Mỹ Phương</a:t>
              </a:r>
              <a:endParaRPr lang="en-US" sz="2800" b="1" dirty="0">
                <a:latin typeface="VNI-Times" pitchFamily="2" charset="0"/>
              </a:endParaRPr>
            </a:p>
            <a:p>
              <a:pPr algn="ctr"/>
              <a:endParaRPr lang="en-US" sz="2800" b="1" dirty="0">
                <a:latin typeface="VNI-Times" pitchFamily="2" charset="0"/>
              </a:endParaRPr>
            </a:p>
          </p:txBody>
        </p:sp>
      </p:grpSp>
      <p:sp>
        <p:nvSpPr>
          <p:cNvPr id="235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Calibri" panose="020F0502020204030204" pitchFamily="34" charset="0"/>
              </a:rPr>
              <a:t>Lê Thị Mỹ Phương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Bài thơ nói đến bộ phận nào trên cơ thể?</a:t>
            </a:r>
            <a:br>
              <a:rPr lang="en-US" sz="4000">
                <a:solidFill>
                  <a:schemeClr val="tx2"/>
                </a:solidFill>
              </a:rPr>
            </a:b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111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4676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WPS Slides</Application>
  <PresentationFormat>On-screen Show (4:3)</PresentationFormat>
  <Paragraphs>60</Paragraphs>
  <Slides>16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Tw Cen MT</vt:lpstr>
      <vt:lpstr>Times New Roman</vt:lpstr>
      <vt:lpstr>Times New Roman</vt:lpstr>
      <vt:lpstr>.VnTime</vt:lpstr>
      <vt:lpstr>VNI-Times</vt:lpstr>
      <vt:lpstr>Segoe Print</vt:lpstr>
      <vt:lpstr>Calibri</vt:lpstr>
      <vt:lpstr>Tahoma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Huu Computer</dc:creator>
  <cp:lastModifiedBy>THUY TIEN</cp:lastModifiedBy>
  <cp:revision>21</cp:revision>
  <dcterms:created xsi:type="dcterms:W3CDTF">2022-04-19T02:34:00Z</dcterms:created>
  <dcterms:modified xsi:type="dcterms:W3CDTF">2025-04-25T02:38:45Z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D61F63082B004E0C966D643D2228B217_13</vt:lpwstr>
  </property>
  <property fmtid="{D5CDD505-2E9C-101B-9397-08002B2CF9AE}" pid="3" name="KSOProductBuildVer">
    <vt:lpwstr>1033-12.2.0.20795</vt:lpwstr>
  </property>
</Properties>
</file>