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72" r:id="rId3"/>
    <p:sldId id="328" r:id="rId4"/>
    <p:sldId id="329" r:id="rId5"/>
    <p:sldId id="264" r:id="rId6"/>
    <p:sldId id="265" r:id="rId7"/>
    <p:sldId id="266" r:id="rId8"/>
    <p:sldId id="275" r:id="rId9"/>
    <p:sldId id="276" r:id="rId10"/>
    <p:sldId id="279" r:id="rId11"/>
    <p:sldId id="284" r:id="rId12"/>
    <p:sldId id="285" r:id="rId13"/>
    <p:sldId id="288" r:id="rId14"/>
    <p:sldId id="290" r:id="rId15"/>
    <p:sldId id="331" r:id="rId16"/>
    <p:sldId id="332" r:id="rId17"/>
    <p:sldId id="330" r:id="rId18"/>
    <p:sldId id="294" r:id="rId19"/>
    <p:sldId id="295" r:id="rId20"/>
    <p:sldId id="296" r:id="rId21"/>
    <p:sldId id="297" r:id="rId22"/>
    <p:sldId id="298" r:id="rId23"/>
    <p:sldId id="32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664E2-3C0E-455B-921C-000A45E06907}" type="datetimeFigureOut">
              <a:rPr lang="en-US" smtClean="0"/>
              <a:pPr/>
              <a:t>14/12/2022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EABB4-FCF3-4214-A75C-6BD379F3B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27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E56A00-6347-452B-96C8-0459FCEE937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5016-2ECC-4BA1-9D0D-B301714411B0}" type="datetimeFigureOut">
              <a:rPr lang="en-US" smtClean="0"/>
              <a:pPr/>
              <a:t>14/12/2022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4041-A5D1-456F-B18F-E461224DA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5016-2ECC-4BA1-9D0D-B301714411B0}" type="datetimeFigureOut">
              <a:rPr lang="en-US" smtClean="0"/>
              <a:pPr/>
              <a:t>14/12/2022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4041-A5D1-456F-B18F-E461224DA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5016-2ECC-4BA1-9D0D-B301714411B0}" type="datetimeFigureOut">
              <a:rPr lang="en-US" smtClean="0"/>
              <a:pPr/>
              <a:t>14/12/2022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4041-A5D1-456F-B18F-E461224DA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5016-2ECC-4BA1-9D0D-B301714411B0}" type="datetimeFigureOut">
              <a:rPr lang="en-US" smtClean="0"/>
              <a:pPr/>
              <a:t>14/12/2022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4041-A5D1-456F-B18F-E461224DA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5016-2ECC-4BA1-9D0D-B301714411B0}" type="datetimeFigureOut">
              <a:rPr lang="en-US" smtClean="0"/>
              <a:pPr/>
              <a:t>14/12/2022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4041-A5D1-456F-B18F-E461224DA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5016-2ECC-4BA1-9D0D-B301714411B0}" type="datetimeFigureOut">
              <a:rPr lang="en-US" smtClean="0"/>
              <a:pPr/>
              <a:t>14/12/2022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4041-A5D1-456F-B18F-E461224DA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5016-2ECC-4BA1-9D0D-B301714411B0}" type="datetimeFigureOut">
              <a:rPr lang="en-US" smtClean="0"/>
              <a:pPr/>
              <a:t>14/12/2022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4041-A5D1-456F-B18F-E461224DA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5016-2ECC-4BA1-9D0D-B301714411B0}" type="datetimeFigureOut">
              <a:rPr lang="en-US" smtClean="0"/>
              <a:pPr/>
              <a:t>14/12/2022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4041-A5D1-456F-B18F-E461224DA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5016-2ECC-4BA1-9D0D-B301714411B0}" type="datetimeFigureOut">
              <a:rPr lang="en-US" smtClean="0"/>
              <a:pPr/>
              <a:t>14/12/2022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4041-A5D1-456F-B18F-E461224DA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5016-2ECC-4BA1-9D0D-B301714411B0}" type="datetimeFigureOut">
              <a:rPr lang="en-US" smtClean="0"/>
              <a:pPr/>
              <a:t>14/12/2022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4041-A5D1-456F-B18F-E461224DA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5016-2ECC-4BA1-9D0D-B301714411B0}" type="datetimeFigureOut">
              <a:rPr lang="en-US" smtClean="0"/>
              <a:pPr/>
              <a:t>14/12/2022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4041-A5D1-456F-B18F-E461224DA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75016-2ECC-4BA1-9D0D-B301714411B0}" type="datetimeFigureOut">
              <a:rPr lang="en-US" smtClean="0"/>
              <a:pPr/>
              <a:t>14/12/2022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94041-A5D1-456F-B18F-E461224DA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audio" Target="../media/audio3.wav"/><Relationship Id="rId7" Type="http://schemas.openxmlformats.org/officeDocument/2006/relationships/slide" Target="slide23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giao%20an%20Mam%20non%20thi\nhac%20chuong%201.wav" TargetMode="External"/><Relationship Id="rId6" Type="http://schemas.openxmlformats.org/officeDocument/2006/relationships/image" Target="../media/image18.png"/><Relationship Id="rId5" Type="http://schemas.openxmlformats.org/officeDocument/2006/relationships/slide" Target="slide20.xml"/><Relationship Id="rId4" Type="http://schemas.openxmlformats.org/officeDocument/2006/relationships/image" Target="../media/image17.png"/><Relationship Id="rId9" Type="http://schemas.openxmlformats.org/officeDocument/2006/relationships/image" Target="../media/image19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audio" Target="../media/audio3.wav"/><Relationship Id="rId7" Type="http://schemas.openxmlformats.org/officeDocument/2006/relationships/slide" Target="slide23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giao%20an%20Mam%20non%20thi\nhac%20chuong%201.wav" TargetMode="External"/><Relationship Id="rId6" Type="http://schemas.openxmlformats.org/officeDocument/2006/relationships/image" Target="../media/image18.png"/><Relationship Id="rId5" Type="http://schemas.openxmlformats.org/officeDocument/2006/relationships/slide" Target="slide20.xml"/><Relationship Id="rId4" Type="http://schemas.openxmlformats.org/officeDocument/2006/relationships/image" Target="../media/image17.png"/><Relationship Id="rId9" Type="http://schemas.openxmlformats.org/officeDocument/2006/relationships/image" Target="../media/image19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TLCD\H&#7890;%20S&#416;%20L&#7898;P\B&#192;I%20D&#7840;Y%20H&#192;NG%20NG&#192;Y\PP%20CH&#7918;%20C&#193;I\02%20nhac%20tro%20choi.mp3" TargetMode="External"/><Relationship Id="rId1" Type="http://schemas.openxmlformats.org/officeDocument/2006/relationships/audio" Target="file:///D:\TLCD\H&#7890;%20S&#416;%20L&#7898;P\B&#192;I%20D&#7840;Y%20H&#192;NG%20NG&#192;Y\PP%20CH&#7918;%20C&#193;I\Alla%20Figaro%20-%20Paul%20Mauriat%20-N_A_%5bNhacso.Net%5d.mp3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image" Target="../media/image33.gif"/><Relationship Id="rId3" Type="http://schemas.openxmlformats.org/officeDocument/2006/relationships/image" Target="../media/image23.gif"/><Relationship Id="rId7" Type="http://schemas.openxmlformats.org/officeDocument/2006/relationships/image" Target="../media/image27.wmf"/><Relationship Id="rId12" Type="http://schemas.openxmlformats.org/officeDocument/2006/relationships/image" Target="../media/image32.wmf"/><Relationship Id="rId2" Type="http://schemas.openxmlformats.org/officeDocument/2006/relationships/audio" Target="../media/audio4.wav"/><Relationship Id="rId16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11" Type="http://schemas.openxmlformats.org/officeDocument/2006/relationships/image" Target="../media/image31.png"/><Relationship Id="rId5" Type="http://schemas.openxmlformats.org/officeDocument/2006/relationships/image" Target="../media/image25.gif"/><Relationship Id="rId15" Type="http://schemas.openxmlformats.org/officeDocument/2006/relationships/image" Target="../media/image35.gif"/><Relationship Id="rId10" Type="http://schemas.openxmlformats.org/officeDocument/2006/relationships/image" Target="../media/image30.png"/><Relationship Id="rId4" Type="http://schemas.openxmlformats.org/officeDocument/2006/relationships/image" Target="../media/image24.gif"/><Relationship Id="rId9" Type="http://schemas.openxmlformats.org/officeDocument/2006/relationships/image" Target="../media/image29.png"/><Relationship Id="rId14" Type="http://schemas.openxmlformats.org/officeDocument/2006/relationships/image" Target="../media/image3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ANH VINH</a:t>
            </a:r>
          </a:p>
        </p:txBody>
      </p:sp>
      <p:pic>
        <p:nvPicPr>
          <p:cNvPr id="2051" name="Picture 2" descr="Photobuck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6900" y="0"/>
            <a:ext cx="9271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3" descr="Photobuck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71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4" descr="BELLBRD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0"/>
            <a:ext cx="26289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5" descr="BELLBRD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0"/>
            <a:ext cx="26289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6" descr="BELLBRD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0"/>
            <a:ext cx="26289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7" descr="Photobucke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565400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8" descr="Photobucke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76600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9" descr="Photobucke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149725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0" descr="Photobucke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1400" y="2636838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1" descr="Photobucke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1400" y="3284538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2" descr="Photobucke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1400" y="3933825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8525" name="Text Box 13"/>
          <p:cNvSpPr txBox="1">
            <a:spLocks noChangeArrowheads="1"/>
          </p:cNvSpPr>
          <p:nvPr/>
        </p:nvSpPr>
        <p:spPr bwMode="auto">
          <a:xfrm>
            <a:off x="1805354" y="2258402"/>
            <a:ext cx="5410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4000" b="1" err="1">
                <a:solidFill>
                  <a:srgbClr val="660066"/>
                </a:solidFill>
                <a:latin typeface="Century Gothic" pitchFamily="34" charset="0"/>
                <a:cs typeface="Arial" charset="0"/>
              </a:rPr>
              <a:t>Chủ</a:t>
            </a:r>
            <a:r>
              <a:rPr lang="en-US" sz="4000" b="1">
                <a:solidFill>
                  <a:srgbClr val="660066"/>
                </a:solidFill>
                <a:latin typeface="Century Gothic" pitchFamily="34" charset="0"/>
                <a:cs typeface="Arial" charset="0"/>
              </a:rPr>
              <a:t> </a:t>
            </a:r>
            <a:r>
              <a:rPr lang="en-US" sz="4000" b="1" smtClean="0">
                <a:solidFill>
                  <a:srgbClr val="660066"/>
                </a:solidFill>
                <a:latin typeface="Century Gothic" pitchFamily="34" charset="0"/>
                <a:cs typeface="Arial" charset="0"/>
              </a:rPr>
              <a:t>đề: ĐỘNG VẬT</a:t>
            </a:r>
            <a:endParaRPr lang="vi-VN" sz="4000" b="1" dirty="0">
              <a:solidFill>
                <a:srgbClr val="660066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448526" name="WordArt 14"/>
          <p:cNvSpPr>
            <a:spLocks noChangeArrowheads="1" noChangeShapeType="1" noTextEdit="1"/>
          </p:cNvSpPr>
          <p:nvPr/>
        </p:nvSpPr>
        <p:spPr bwMode="auto">
          <a:xfrm>
            <a:off x="609600" y="1752600"/>
            <a:ext cx="8077200" cy="14001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79324"/>
              </a:avLst>
            </a:prstTxWarp>
          </a:bodyPr>
          <a:lstStyle/>
          <a:p>
            <a:pPr algn="ctr"/>
            <a:r>
              <a:rPr lang="en-US" sz="4400" b="1" kern="1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Times New Roman"/>
                <a:cs typeface="Times New Roman"/>
              </a:rPr>
              <a:t>Lĩnh vực </a:t>
            </a:r>
          </a:p>
          <a:p>
            <a:pPr algn="ctr"/>
            <a:r>
              <a:rPr lang="en-US" sz="4400" b="1" kern="1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Times New Roman"/>
                <a:cs typeface="Times New Roman"/>
              </a:rPr>
              <a:t>Phát triển ngôn ngữ</a:t>
            </a:r>
          </a:p>
        </p:txBody>
      </p:sp>
      <p:sp>
        <p:nvSpPr>
          <p:cNvPr id="2064" name="Text Box 15"/>
          <p:cNvSpPr txBox="1">
            <a:spLocks noChangeArrowheads="1"/>
          </p:cNvSpPr>
          <p:nvPr/>
        </p:nvSpPr>
        <p:spPr bwMode="auto">
          <a:xfrm>
            <a:off x="304800" y="2971800"/>
            <a:ext cx="8382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800" b="1" dirty="0">
                <a:solidFill>
                  <a:srgbClr val="FF0066"/>
                </a:solidFill>
                <a:latin typeface=".VnAvant" pitchFamily="34" charset="0"/>
              </a:rPr>
              <a:t>LÀM QUEN CHỮ CÁI b, d, đ</a:t>
            </a:r>
          </a:p>
        </p:txBody>
      </p:sp>
      <p:sp>
        <p:nvSpPr>
          <p:cNvPr id="2065" name="Text Box 19"/>
          <p:cNvSpPr txBox="1">
            <a:spLocks noChangeArrowheads="1"/>
          </p:cNvSpPr>
          <p:nvPr/>
        </p:nvSpPr>
        <p:spPr bwMode="auto">
          <a:xfrm>
            <a:off x="533400" y="3810000"/>
            <a:ext cx="8382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800" b="1" dirty="0" err="1">
                <a:solidFill>
                  <a:schemeClr val="hlink"/>
                </a:solidFill>
                <a:latin typeface=".VnAvant" pitchFamily="34" charset="0"/>
              </a:rPr>
              <a:t>Độ</a:t>
            </a:r>
            <a:r>
              <a:rPr lang="en-US" sz="4800" b="1" dirty="0">
                <a:solidFill>
                  <a:schemeClr val="hlink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chemeClr val="hlink"/>
                </a:solidFill>
                <a:latin typeface=".VnAvant" pitchFamily="34" charset="0"/>
              </a:rPr>
              <a:t>tuổi</a:t>
            </a:r>
            <a:r>
              <a:rPr lang="en-US" sz="4800" b="1">
                <a:solidFill>
                  <a:schemeClr val="hlink"/>
                </a:solidFill>
                <a:latin typeface=".VnAvant" pitchFamily="34" charset="0"/>
              </a:rPr>
              <a:t>: </a:t>
            </a:r>
            <a:r>
              <a:rPr lang="en-US" sz="4800" b="1" smtClean="0">
                <a:solidFill>
                  <a:schemeClr val="hlink"/>
                </a:solidFill>
                <a:latin typeface=".VnAvant" pitchFamily="34" charset="0"/>
              </a:rPr>
              <a:t>4-5 tuổi</a:t>
            </a:r>
            <a:endParaRPr lang="en-US" sz="4800" b="1" dirty="0">
              <a:solidFill>
                <a:schemeClr val="hlink"/>
              </a:solidFill>
              <a:latin typeface=".VnAvant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hlink"/>
                </a:solidFill>
                <a:latin typeface=".VnAvant" pitchFamily="34" charset="0"/>
              </a:rPr>
              <a:t>GV</a:t>
            </a:r>
            <a:r>
              <a:rPr lang="en-US" sz="4800" b="1">
                <a:solidFill>
                  <a:schemeClr val="hlink"/>
                </a:solidFill>
                <a:latin typeface=".VnAvant" pitchFamily="34" charset="0"/>
              </a:rPr>
              <a:t>: </a:t>
            </a:r>
            <a:r>
              <a:rPr lang="en-US" sz="4800" b="1" smtClean="0">
                <a:solidFill>
                  <a:schemeClr val="hlink"/>
                </a:solidFill>
                <a:latin typeface=".VnAvant" pitchFamily="34" charset="0"/>
              </a:rPr>
              <a:t>  TRẦN CAO KỲ THI </a:t>
            </a:r>
            <a:endParaRPr lang="en-US" sz="4800" b="1" dirty="0">
              <a:solidFill>
                <a:schemeClr val="hlink"/>
              </a:solidFill>
              <a:latin typeface=".VnAvan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48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48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25" grpId="0"/>
      <p:bldP spid="4485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hild_yeudohoa_111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57200" y="914400"/>
            <a:ext cx="36576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 err="1">
                <a:solidFill>
                  <a:srgbClr val="FF00FF"/>
                </a:solidFill>
                <a:latin typeface="Arial" charset="0"/>
              </a:rPr>
              <a:t>Chữ</a:t>
            </a:r>
            <a:r>
              <a:rPr lang="en-US" sz="3600" dirty="0">
                <a:solidFill>
                  <a:srgbClr val="FF00FF"/>
                </a:solidFill>
                <a:latin typeface="Arial" charset="0"/>
              </a:rPr>
              <a:t> </a:t>
            </a:r>
            <a:r>
              <a:rPr lang="en-US" sz="3600" dirty="0" smtClean="0">
                <a:solidFill>
                  <a:srgbClr val="FF00FF"/>
                </a:solidFill>
                <a:latin typeface="Arial" charset="0"/>
              </a:rPr>
              <a:t>b </a:t>
            </a:r>
            <a:endParaRPr lang="en-US" sz="3600" dirty="0">
              <a:solidFill>
                <a:srgbClr val="FF00FF"/>
              </a:solidFill>
              <a:latin typeface="Arial" charset="0"/>
            </a:endParaRPr>
          </a:p>
          <a:p>
            <a:pPr algn="ctr"/>
            <a:r>
              <a:rPr lang="en-US" sz="3600" dirty="0" err="1">
                <a:solidFill>
                  <a:srgbClr val="FF00FF"/>
                </a:solidFill>
                <a:latin typeface="Arial" charset="0"/>
              </a:rPr>
              <a:t>có</a:t>
            </a:r>
            <a:r>
              <a:rPr lang="en-US" sz="3600" dirty="0">
                <a:solidFill>
                  <a:srgbClr val="FF00FF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FF"/>
                </a:solidFill>
                <a:latin typeface="Arial" charset="0"/>
              </a:rPr>
              <a:t>cấu</a:t>
            </a:r>
            <a:r>
              <a:rPr lang="en-US" sz="3600" dirty="0">
                <a:solidFill>
                  <a:srgbClr val="FF00FF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FF"/>
                </a:solidFill>
                <a:latin typeface="Arial" charset="0"/>
              </a:rPr>
              <a:t>tạo</a:t>
            </a:r>
            <a:r>
              <a:rPr lang="en-US" sz="3600" dirty="0">
                <a:solidFill>
                  <a:srgbClr val="FF00FF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FF"/>
                </a:solidFill>
                <a:latin typeface="Arial" charset="0"/>
              </a:rPr>
              <a:t>như</a:t>
            </a:r>
            <a:r>
              <a:rPr lang="en-US" sz="3600" dirty="0">
                <a:solidFill>
                  <a:srgbClr val="FF00FF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FF"/>
                </a:solidFill>
                <a:latin typeface="Arial" charset="0"/>
              </a:rPr>
              <a:t>thế</a:t>
            </a:r>
            <a:r>
              <a:rPr lang="en-US" sz="3600" dirty="0">
                <a:solidFill>
                  <a:srgbClr val="FF00FF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FF"/>
                </a:solidFill>
                <a:latin typeface="Arial" charset="0"/>
              </a:rPr>
              <a:t>nào</a:t>
            </a:r>
            <a:r>
              <a:rPr lang="en-US" sz="3600" dirty="0">
                <a:solidFill>
                  <a:srgbClr val="FF00FF"/>
                </a:solidFill>
                <a:latin typeface="Arial" charset="0"/>
              </a:rPr>
              <a:t> ?</a:t>
            </a:r>
          </a:p>
        </p:txBody>
      </p:sp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5486400" y="4114800"/>
            <a:ext cx="18288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"/>
              </a:rPr>
              <a:t>d</a:t>
            </a:r>
            <a:endParaRPr lang="en-US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Avan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126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Frame6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4419600" y="1447800"/>
            <a:ext cx="2209800" cy="289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"/>
              </a:rPr>
              <a:t>đ</a:t>
            </a:r>
            <a:endParaRPr lang="en-US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Avan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4495800" y="1219200"/>
            <a:ext cx="19812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0" b="1" dirty="0">
                <a:latin typeface=".VnTime" pitchFamily="34" charset="0"/>
              </a:rPr>
              <a:t>Đ</a:t>
            </a: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1066800" y="1066800"/>
            <a:ext cx="21336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0" b="1" dirty="0">
                <a:solidFill>
                  <a:srgbClr val="FF0000"/>
                </a:solidFill>
                <a:latin typeface=".VnAvant"/>
              </a:rPr>
              <a:t>đ</a:t>
            </a:r>
          </a:p>
        </p:txBody>
      </p:sp>
      <p:sp>
        <p:nvSpPr>
          <p:cNvPr id="5" name="Rectangle 4"/>
          <p:cNvSpPr/>
          <p:nvPr/>
        </p:nvSpPr>
        <p:spPr>
          <a:xfrm>
            <a:off x="888741" y="153354"/>
            <a:ext cx="7484351" cy="122490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	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Giới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thiệu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các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kiểu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chữ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  <p:pic>
        <p:nvPicPr>
          <p:cNvPr id="7" name="Picture 3" descr="DSC0412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2000"/>
          </a:blip>
          <a:srcRect/>
          <a:stretch>
            <a:fillRect/>
          </a:stretch>
        </p:blipFill>
        <p:spPr bwMode="auto">
          <a:xfrm>
            <a:off x="6553200" y="3352800"/>
            <a:ext cx="1781175" cy="3010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2" grpId="0"/>
      <p:bldP spid="993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hild_yeudohoa_111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57200" y="914400"/>
            <a:ext cx="36576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 err="1">
                <a:solidFill>
                  <a:srgbClr val="FF00FF"/>
                </a:solidFill>
                <a:latin typeface="Arial" charset="0"/>
              </a:rPr>
              <a:t>Chữ</a:t>
            </a:r>
            <a:r>
              <a:rPr lang="en-US" sz="3600" dirty="0">
                <a:solidFill>
                  <a:srgbClr val="FF00FF"/>
                </a:solidFill>
                <a:latin typeface="Arial" charset="0"/>
              </a:rPr>
              <a:t> </a:t>
            </a:r>
            <a:r>
              <a:rPr lang="en-US" sz="3600" dirty="0" smtClean="0">
                <a:solidFill>
                  <a:srgbClr val="FF00FF"/>
                </a:solidFill>
                <a:latin typeface="Arial" charset="0"/>
              </a:rPr>
              <a:t>b </a:t>
            </a:r>
            <a:endParaRPr lang="en-US" sz="3600" dirty="0">
              <a:solidFill>
                <a:srgbClr val="FF00FF"/>
              </a:solidFill>
              <a:latin typeface="Arial" charset="0"/>
            </a:endParaRPr>
          </a:p>
          <a:p>
            <a:pPr algn="ctr"/>
            <a:r>
              <a:rPr lang="en-US" sz="3600" dirty="0" err="1">
                <a:solidFill>
                  <a:srgbClr val="FF00FF"/>
                </a:solidFill>
                <a:latin typeface="Arial" charset="0"/>
              </a:rPr>
              <a:t>có</a:t>
            </a:r>
            <a:r>
              <a:rPr lang="en-US" sz="3600" dirty="0">
                <a:solidFill>
                  <a:srgbClr val="FF00FF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FF"/>
                </a:solidFill>
                <a:latin typeface="Arial" charset="0"/>
              </a:rPr>
              <a:t>cấu</a:t>
            </a:r>
            <a:r>
              <a:rPr lang="en-US" sz="3600" dirty="0">
                <a:solidFill>
                  <a:srgbClr val="FF00FF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FF"/>
                </a:solidFill>
                <a:latin typeface="Arial" charset="0"/>
              </a:rPr>
              <a:t>tạo</a:t>
            </a:r>
            <a:r>
              <a:rPr lang="en-US" sz="3600" dirty="0">
                <a:solidFill>
                  <a:srgbClr val="FF00FF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FF"/>
                </a:solidFill>
                <a:latin typeface="Arial" charset="0"/>
              </a:rPr>
              <a:t>như</a:t>
            </a:r>
            <a:r>
              <a:rPr lang="en-US" sz="3600" dirty="0">
                <a:solidFill>
                  <a:srgbClr val="FF00FF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FF"/>
                </a:solidFill>
                <a:latin typeface="Arial" charset="0"/>
              </a:rPr>
              <a:t>thế</a:t>
            </a:r>
            <a:r>
              <a:rPr lang="en-US" sz="3600" dirty="0">
                <a:solidFill>
                  <a:srgbClr val="FF00FF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FF"/>
                </a:solidFill>
                <a:latin typeface="Arial" charset="0"/>
              </a:rPr>
              <a:t>nào</a:t>
            </a:r>
            <a:r>
              <a:rPr lang="en-US" sz="3600" dirty="0">
                <a:solidFill>
                  <a:srgbClr val="FF00FF"/>
                </a:solidFill>
                <a:latin typeface="Arial" charset="0"/>
              </a:rPr>
              <a:t> ?</a:t>
            </a:r>
          </a:p>
        </p:txBody>
      </p:sp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5486400" y="4114800"/>
            <a:ext cx="18288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"/>
              </a:rPr>
              <a:t>đ</a:t>
            </a:r>
            <a:endParaRPr lang="en-US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Avan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126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16129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</a:rPr>
              <a:t>So </a:t>
            </a:r>
            <a:r>
              <a:rPr lang="en-US" dirty="0" err="1" smtClean="0">
                <a:latin typeface="Times New Roman" pitchFamily="18" charset="0"/>
              </a:rPr>
              <a:t>sánh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điểm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giống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nhau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khác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nhau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giữa</a:t>
            </a:r>
            <a:r>
              <a:rPr lang="en-US" dirty="0" smtClean="0">
                <a:latin typeface="Times New Roman" pitchFamily="18" charset="0"/>
              </a:rPr>
              <a:t> 2 </a:t>
            </a:r>
            <a:r>
              <a:rPr lang="en-US" dirty="0" err="1" smtClean="0">
                <a:latin typeface="Times New Roman" pitchFamily="18" charset="0"/>
              </a:rPr>
              <a:t>chữ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cái</a:t>
            </a:r>
            <a:r>
              <a:rPr lang="en-US" dirty="0" smtClean="0">
                <a:latin typeface="Times New Roman" pitchFamily="18" charset="0"/>
              </a:rPr>
              <a:t> d, </a:t>
            </a:r>
            <a:r>
              <a:rPr lang="en-US" dirty="0">
                <a:latin typeface="Times New Roman" pitchFamily="18" charset="0"/>
              </a:rPr>
              <a:t>đ</a:t>
            </a:r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32772" name="WordArt 4"/>
          <p:cNvSpPr>
            <a:spLocks noChangeArrowheads="1" noChangeShapeType="1" noTextEdit="1"/>
          </p:cNvSpPr>
          <p:nvPr/>
        </p:nvSpPr>
        <p:spPr bwMode="auto">
          <a:xfrm>
            <a:off x="2057400" y="2590800"/>
            <a:ext cx="19812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"/>
              </a:rPr>
              <a:t>d</a:t>
            </a: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4953000" y="2514600"/>
            <a:ext cx="19812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"/>
              </a:rPr>
              <a:t>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2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16129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</a:rPr>
              <a:t>So </a:t>
            </a:r>
            <a:r>
              <a:rPr lang="en-US" dirty="0" err="1" smtClean="0">
                <a:latin typeface="Times New Roman" pitchFamily="18" charset="0"/>
              </a:rPr>
              <a:t>sánh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điểm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giống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nhau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khác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nhau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giữa</a:t>
            </a:r>
            <a:r>
              <a:rPr lang="en-US" dirty="0" smtClean="0">
                <a:latin typeface="Times New Roman" pitchFamily="18" charset="0"/>
              </a:rPr>
              <a:t> 2 </a:t>
            </a:r>
            <a:r>
              <a:rPr lang="en-US" dirty="0" err="1" smtClean="0">
                <a:latin typeface="Times New Roman" pitchFamily="18" charset="0"/>
              </a:rPr>
              <a:t>chữ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cái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</a:rPr>
              <a:t>b</a:t>
            </a:r>
            <a:r>
              <a:rPr lang="en-US" dirty="0" smtClean="0">
                <a:latin typeface="Times New Roman" pitchFamily="18" charset="0"/>
              </a:rPr>
              <a:t>, </a:t>
            </a:r>
            <a:r>
              <a:rPr lang="en-US" dirty="0">
                <a:latin typeface="Times New Roman" pitchFamily="18" charset="0"/>
              </a:rPr>
              <a:t>d</a:t>
            </a:r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32772" name="WordArt 4"/>
          <p:cNvSpPr>
            <a:spLocks noChangeArrowheads="1" noChangeShapeType="1" noTextEdit="1"/>
          </p:cNvSpPr>
          <p:nvPr/>
        </p:nvSpPr>
        <p:spPr bwMode="auto">
          <a:xfrm>
            <a:off x="2057400" y="2590800"/>
            <a:ext cx="19812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"/>
              </a:rPr>
              <a:t>b</a:t>
            </a:r>
            <a:endParaRPr lang="en-US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Avant"/>
            </a:endParaRP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4953000" y="2514600"/>
            <a:ext cx="19812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11682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5B5Bwallcoo_com5D_CG_Bac431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03" y="-22030"/>
            <a:ext cx="9144000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838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0"/>
            <a:ext cx="838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838200" y="914400"/>
            <a:ext cx="7239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Hoạt động 4: Cùng luyện tập</a:t>
            </a:r>
            <a:endParaRPr lang="en-US" sz="6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076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5B5Bwallcoo_com5D_CG_Bac431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838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0"/>
            <a:ext cx="838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2362200" y="914400"/>
            <a:ext cx="4191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Trò</a:t>
            </a:r>
            <a:r>
              <a:rPr 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chơi</a:t>
            </a:r>
            <a:r>
              <a:rPr 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</p:txBody>
      </p:sp>
      <p:sp>
        <p:nvSpPr>
          <p:cNvPr id="80902" name="Rectangle 5"/>
          <p:cNvSpPr>
            <a:spLocks noChangeArrowheads="1"/>
          </p:cNvSpPr>
          <p:nvPr/>
        </p:nvSpPr>
        <p:spPr bwMode="auto">
          <a:xfrm>
            <a:off x="685800" y="2574925"/>
            <a:ext cx="7696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Ô SỐ BÍ MẬT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162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1" grpId="0"/>
      <p:bldP spid="8090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WordArt 48"/>
          <p:cNvSpPr>
            <a:spLocks noChangeArrowheads="1" noChangeShapeType="1" noTextEdit="1"/>
          </p:cNvSpPr>
          <p:nvPr/>
        </p:nvSpPr>
        <p:spPr bwMode="auto">
          <a:xfrm>
            <a:off x="3440113" y="2292350"/>
            <a:ext cx="2503487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66563" name="Picture 4" descr="B0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59550"/>
            <a:ext cx="91440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5" descr="B0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128588"/>
            <a:ext cx="89281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37" descr="bspinredrose"/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457200"/>
            <a:ext cx="990600" cy="990600"/>
          </a:xfrm>
          <a:noFill/>
        </p:spPr>
      </p:pic>
      <p:pic>
        <p:nvPicPr>
          <p:cNvPr id="66566" name="Picture 38" descr="bspinredros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381000"/>
            <a:ext cx="76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7" name="Rectangle 46"/>
          <p:cNvSpPr>
            <a:spLocks noChangeArrowheads="1"/>
          </p:cNvSpPr>
          <p:nvPr/>
        </p:nvSpPr>
        <p:spPr bwMode="auto">
          <a:xfrm>
            <a:off x="1143000" y="32289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>
              <a:latin typeface=".VnArial" pitchFamily="34" charset="0"/>
            </a:endParaRPr>
          </a:p>
        </p:txBody>
      </p:sp>
      <p:sp>
        <p:nvSpPr>
          <p:cNvPr id="66568" name="WordArt 47"/>
          <p:cNvSpPr>
            <a:spLocks noChangeArrowheads="1" noChangeShapeType="1" noTextEdit="1"/>
          </p:cNvSpPr>
          <p:nvPr/>
        </p:nvSpPr>
        <p:spPr bwMode="auto">
          <a:xfrm>
            <a:off x="1447800" y="1600200"/>
            <a:ext cx="2674938" cy="1316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62000" y="1524000"/>
            <a:ext cx="1359668" cy="240065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5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rial" pitchFamily="34" charset="0"/>
              </a:rPr>
              <a:t>b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038600" y="1524000"/>
            <a:ext cx="1359668" cy="240065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5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rial" pitchFamily="34" charset="0"/>
              </a:rPr>
              <a:t>d</a:t>
            </a:r>
          </a:p>
        </p:txBody>
      </p:sp>
      <p:sp>
        <p:nvSpPr>
          <p:cNvPr id="30760" name="Rectangle 40"/>
          <p:cNvSpPr>
            <a:spLocks noChangeArrowheads="1"/>
          </p:cNvSpPr>
          <p:nvPr/>
        </p:nvSpPr>
        <p:spPr bwMode="auto">
          <a:xfrm>
            <a:off x="3200400" y="1066800"/>
            <a:ext cx="2819400" cy="25146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0000">
                <a:solidFill>
                  <a:srgbClr val="800080"/>
                </a:solidFill>
                <a:latin typeface=".VnArial" pitchFamily="34" charset="0"/>
              </a:rPr>
              <a:t>2</a:t>
            </a:r>
          </a:p>
        </p:txBody>
      </p:sp>
      <p:sp>
        <p:nvSpPr>
          <p:cNvPr id="30754" name="Rectangle 34"/>
          <p:cNvSpPr>
            <a:spLocks noChangeArrowheads="1"/>
          </p:cNvSpPr>
          <p:nvPr/>
        </p:nvSpPr>
        <p:spPr bwMode="auto">
          <a:xfrm>
            <a:off x="228600" y="1066800"/>
            <a:ext cx="2819400" cy="25146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0000" dirty="0">
                <a:solidFill>
                  <a:srgbClr val="800080"/>
                </a:solidFill>
                <a:latin typeface=".VnArial" pitchFamily="34" charset="0"/>
              </a:rPr>
              <a:t>1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962400" y="3962400"/>
            <a:ext cx="1359668" cy="240065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5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rial" pitchFamily="34" charset="0"/>
              </a:rPr>
              <a:t>b</a:t>
            </a:r>
          </a:p>
        </p:txBody>
      </p:sp>
      <p:sp>
        <p:nvSpPr>
          <p:cNvPr id="30755" name="Rectangle 35"/>
          <p:cNvSpPr>
            <a:spLocks noChangeArrowheads="1"/>
          </p:cNvSpPr>
          <p:nvPr/>
        </p:nvSpPr>
        <p:spPr bwMode="auto">
          <a:xfrm>
            <a:off x="3200400" y="3962400"/>
            <a:ext cx="2819400" cy="2362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0000">
                <a:solidFill>
                  <a:srgbClr val="800080"/>
                </a:solidFill>
                <a:latin typeface=".VnArial" pitchFamily="34" charset="0"/>
              </a:rPr>
              <a:t>5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858000" y="4038600"/>
            <a:ext cx="1359668" cy="240065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5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rial" pitchFamily="34" charset="0"/>
              </a:rPr>
              <a:t>d</a:t>
            </a:r>
          </a:p>
        </p:txBody>
      </p:sp>
      <p:sp>
        <p:nvSpPr>
          <p:cNvPr id="30749" name="Rectangle 29"/>
          <p:cNvSpPr>
            <a:spLocks noChangeArrowheads="1"/>
          </p:cNvSpPr>
          <p:nvPr/>
        </p:nvSpPr>
        <p:spPr bwMode="auto">
          <a:xfrm>
            <a:off x="6172200" y="4038600"/>
            <a:ext cx="2743200" cy="22860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0000">
                <a:solidFill>
                  <a:srgbClr val="800080"/>
                </a:solidFill>
                <a:latin typeface=".VnArial" pitchFamily="34" charset="0"/>
              </a:rPr>
              <a:t>6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858000" y="1447800"/>
            <a:ext cx="1359668" cy="240065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5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rial" pitchFamily="34" charset="0"/>
              </a:rPr>
              <a:t>đ</a:t>
            </a:r>
          </a:p>
        </p:txBody>
      </p:sp>
      <p:sp>
        <p:nvSpPr>
          <p:cNvPr id="30761" name="Rectangle 41"/>
          <p:cNvSpPr>
            <a:spLocks noChangeArrowheads="1"/>
          </p:cNvSpPr>
          <p:nvPr/>
        </p:nvSpPr>
        <p:spPr bwMode="auto">
          <a:xfrm>
            <a:off x="6172200" y="1066800"/>
            <a:ext cx="2743200" cy="25146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0000">
                <a:solidFill>
                  <a:srgbClr val="800080"/>
                </a:solidFill>
                <a:latin typeface=".VnArial" pitchFamily="34" charset="0"/>
              </a:rPr>
              <a:t>3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62000" y="4114800"/>
            <a:ext cx="1359668" cy="240065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5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rial" pitchFamily="34" charset="0"/>
              </a:rPr>
              <a:t>đ</a:t>
            </a:r>
          </a:p>
        </p:txBody>
      </p:sp>
      <p:sp>
        <p:nvSpPr>
          <p:cNvPr id="63" name="Rectangle 40"/>
          <p:cNvSpPr>
            <a:spLocks noChangeArrowheads="1"/>
          </p:cNvSpPr>
          <p:nvPr/>
        </p:nvSpPr>
        <p:spPr bwMode="auto">
          <a:xfrm>
            <a:off x="228600" y="3962400"/>
            <a:ext cx="2819400" cy="2362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0000">
                <a:solidFill>
                  <a:srgbClr val="800080"/>
                </a:solidFill>
                <a:latin typeface=".VnArial" pitchFamily="34" charset="0"/>
              </a:rPr>
              <a:t>4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30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30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7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7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3000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7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3000"/>
                                        <p:tgtEl>
                                          <p:spTgt spid="30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/>
                                        <p:tgtEl>
                                          <p:spTgt spid="30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07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3000"/>
                                        <p:tgtEl>
                                          <p:spTgt spid="30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/>
                                        <p:tgtEl>
                                          <p:spTgt spid="30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3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30760" grpId="0" animBg="1"/>
      <p:bldP spid="30754" grpId="0" animBg="1"/>
      <p:bldP spid="30755" grpId="0" animBg="1"/>
      <p:bldP spid="30749" grpId="0" animBg="1"/>
      <p:bldP spid="30761" grpId="0" animBg="1"/>
      <p:bldP spid="6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2" descr="80%"/>
          <p:cNvSpPr>
            <a:spLocks noChangeArrowheads="1" noChangeShapeType="1" noTextEdit="1"/>
          </p:cNvSpPr>
          <p:nvPr/>
        </p:nvSpPr>
        <p:spPr bwMode="auto">
          <a:xfrm>
            <a:off x="914400" y="2590800"/>
            <a:ext cx="7315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pct80">
                  <a:fgClr>
                    <a:srgbClr val="6600FF"/>
                  </a:fgClr>
                  <a:bgClr>
                    <a:schemeClr val="bg1"/>
                  </a:bgClr>
                </a:pattFill>
                <a:latin typeface="Arial"/>
                <a:cs typeface="Arial"/>
              </a:rPr>
              <a:t>Trò chơi vòng quay đoán chữ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pattFill prst="pct80">
                <a:fgClr>
                  <a:srgbClr val="6600FF"/>
                </a:fgClr>
                <a:bgClr>
                  <a:schemeClr val="bg1"/>
                </a:bgClr>
              </a:pattFill>
              <a:latin typeface="Arial"/>
              <a:cs typeface="Arial"/>
            </a:endParaRPr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3733800" y="152400"/>
            <a:ext cx="2209800" cy="1981200"/>
          </a:xfrm>
          <a:prstGeom prst="flowChartSummingJunction">
            <a:avLst/>
          </a:prstGeom>
          <a:solidFill>
            <a:srgbClr val="FF0000"/>
          </a:solidFill>
          <a:ln w="57150" cap="rnd">
            <a:solidFill>
              <a:srgbClr val="6600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>
              <a:latin typeface=".VnArial" pitchFamily="34" charset="0"/>
            </a:endParaRPr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1295400" y="4038600"/>
            <a:ext cx="2057400" cy="1828800"/>
          </a:xfrm>
          <a:prstGeom prst="flowChartSummingJunction">
            <a:avLst/>
          </a:prstGeom>
          <a:solidFill>
            <a:srgbClr val="00CC00"/>
          </a:solidFill>
          <a:ln w="571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>
              <a:solidFill>
                <a:schemeClr val="accent2"/>
              </a:solidFill>
              <a:latin typeface=".VnArial" pitchFamily="34" charset="0"/>
            </a:endParaRPr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6019800" y="3962400"/>
            <a:ext cx="1981200" cy="1905000"/>
          </a:xfrm>
          <a:prstGeom prst="flowChartSummingJunction">
            <a:avLst/>
          </a:prstGeom>
          <a:solidFill>
            <a:srgbClr val="9933FF"/>
          </a:solidFill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>
              <a:latin typeface=".VnArial" pitchFamily="34" charset="0"/>
            </a:endParaRPr>
          </a:p>
        </p:txBody>
      </p:sp>
      <p:pic>
        <p:nvPicPr>
          <p:cNvPr id="67590" name="Picture 6" descr="Micke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3810000"/>
            <a:ext cx="24384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  <p:bldP spid="21507" grpId="0" animBg="1"/>
      <p:bldP spid="21508" grpId="0" animBg="1"/>
      <p:bldP spid="2150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rame-7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1600200" y="2057400"/>
            <a:ext cx="54102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smtClean="0">
                <a:solidFill>
                  <a:srgbClr val="FF0066"/>
                </a:solidFill>
                <a:cs typeface="Times New Roman" pitchFamily="18" charset="0"/>
              </a:rPr>
              <a:t>Hoạt động 1: giới thiệu</a:t>
            </a:r>
          </a:p>
          <a:p>
            <a:pPr algn="ctr">
              <a:spcBef>
                <a:spcPct val="50000"/>
              </a:spcBef>
            </a:pPr>
            <a:r>
              <a:rPr lang="en-US" sz="4400" b="1" smtClean="0">
                <a:solidFill>
                  <a:srgbClr val="FF0066"/>
                </a:solidFill>
                <a:cs typeface="Times New Roman" pitchFamily="18" charset="0"/>
              </a:rPr>
              <a:t>- Đội gà trống, gà mái, gà con</a:t>
            </a:r>
            <a:endParaRPr lang="en-US" sz="4400" b="1" dirty="0">
              <a:solidFill>
                <a:srgbClr val="FF0066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 rot="-957775">
            <a:off x="1539875" y="241300"/>
            <a:ext cx="7100888" cy="6550025"/>
            <a:chOff x="1103" y="102"/>
            <a:chExt cx="4272" cy="4032"/>
          </a:xfrm>
        </p:grpSpPr>
        <p:pic>
          <p:nvPicPr>
            <p:cNvPr id="68611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03" y="102"/>
              <a:ext cx="4272" cy="4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1253" y="538"/>
              <a:ext cx="3372" cy="3328"/>
              <a:chOff x="1253" y="538"/>
              <a:chExt cx="3372" cy="3328"/>
            </a:xfrm>
          </p:grpSpPr>
          <p:sp>
            <p:nvSpPr>
              <p:cNvPr id="68613" name="Text Box 5"/>
              <p:cNvSpPr txBox="1">
                <a:spLocks noChangeArrowheads="1"/>
              </p:cNvSpPr>
              <p:nvPr/>
            </p:nvSpPr>
            <p:spPr bwMode="auto">
              <a:xfrm rot="-1776431">
                <a:off x="2047" y="590"/>
                <a:ext cx="718" cy="9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9600" b="1">
                    <a:latin typeface=".VnArial" pitchFamily="34" charset="0"/>
                  </a:rPr>
                  <a:t>đ</a:t>
                </a:r>
              </a:p>
            </p:txBody>
          </p:sp>
          <p:sp>
            <p:nvSpPr>
              <p:cNvPr id="68614" name="Text Box 6"/>
              <p:cNvSpPr txBox="1">
                <a:spLocks noChangeArrowheads="1"/>
              </p:cNvSpPr>
              <p:nvPr/>
            </p:nvSpPr>
            <p:spPr bwMode="auto">
              <a:xfrm rot="-3863932">
                <a:off x="1711" y="1319"/>
                <a:ext cx="651" cy="9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9600" b="1">
                    <a:solidFill>
                      <a:srgbClr val="6600CC"/>
                    </a:solidFill>
                    <a:latin typeface=".VnArial" pitchFamily="34" charset="0"/>
                  </a:rPr>
                  <a:t>d</a:t>
                </a:r>
              </a:p>
            </p:txBody>
          </p:sp>
          <p:sp>
            <p:nvSpPr>
              <p:cNvPr id="68615" name="Text Box 7"/>
              <p:cNvSpPr txBox="1">
                <a:spLocks noChangeArrowheads="1"/>
              </p:cNvSpPr>
              <p:nvPr/>
            </p:nvSpPr>
            <p:spPr bwMode="auto">
              <a:xfrm rot="-6489223">
                <a:off x="1366" y="1995"/>
                <a:ext cx="884" cy="1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1500" b="1">
                    <a:solidFill>
                      <a:srgbClr val="FF3300"/>
                    </a:solidFill>
                    <a:latin typeface="Century Gothic" pitchFamily="34" charset="0"/>
                  </a:rPr>
                  <a:t>đ</a:t>
                </a:r>
                <a:endParaRPr lang="en-US" sz="11500" b="1">
                  <a:solidFill>
                    <a:srgbClr val="6600CC"/>
                  </a:solidFill>
                  <a:latin typeface=".VnArial" pitchFamily="34" charset="0"/>
                </a:endParaRPr>
              </a:p>
            </p:txBody>
          </p:sp>
          <p:sp>
            <p:nvSpPr>
              <p:cNvPr id="68616" name="Text Box 8"/>
              <p:cNvSpPr txBox="1">
                <a:spLocks noChangeArrowheads="1"/>
              </p:cNvSpPr>
              <p:nvPr/>
            </p:nvSpPr>
            <p:spPr bwMode="auto">
              <a:xfrm rot="-10561735">
                <a:off x="1868" y="2797"/>
                <a:ext cx="884" cy="9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9600" b="1">
                    <a:latin typeface="Century Gothic" pitchFamily="34" charset="0"/>
                  </a:rPr>
                  <a:t>d</a:t>
                </a:r>
                <a:endParaRPr lang="en-US" sz="9600" b="1">
                  <a:latin typeface=".VnArial" pitchFamily="34" charset="0"/>
                </a:endParaRPr>
              </a:p>
            </p:txBody>
          </p:sp>
          <p:sp>
            <p:nvSpPr>
              <p:cNvPr id="68617" name="Text Box 9"/>
              <p:cNvSpPr txBox="1">
                <a:spLocks noChangeArrowheads="1"/>
              </p:cNvSpPr>
              <p:nvPr/>
            </p:nvSpPr>
            <p:spPr bwMode="auto">
              <a:xfrm rot="3928943">
                <a:off x="3835" y="1468"/>
                <a:ext cx="717" cy="8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8800" b="1">
                    <a:solidFill>
                      <a:srgbClr val="0066FF"/>
                    </a:solidFill>
                    <a:latin typeface=".VnArial" pitchFamily="34" charset="0"/>
                  </a:rPr>
                  <a:t>d</a:t>
                </a:r>
              </a:p>
            </p:txBody>
          </p:sp>
          <p:sp>
            <p:nvSpPr>
              <p:cNvPr id="68618" name="Text Box 10"/>
              <p:cNvSpPr txBox="1">
                <a:spLocks noChangeArrowheads="1"/>
              </p:cNvSpPr>
              <p:nvPr/>
            </p:nvSpPr>
            <p:spPr bwMode="auto">
              <a:xfrm rot="6998128">
                <a:off x="3523" y="2427"/>
                <a:ext cx="1007" cy="9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9600" b="1">
                    <a:solidFill>
                      <a:srgbClr val="00CC00"/>
                    </a:solidFill>
                    <a:latin typeface="Century Gothic" pitchFamily="34" charset="0"/>
                  </a:rPr>
                  <a:t>đ</a:t>
                </a:r>
              </a:p>
            </p:txBody>
          </p:sp>
          <p:sp>
            <p:nvSpPr>
              <p:cNvPr id="68619" name="Text Box 11"/>
              <p:cNvSpPr txBox="1">
                <a:spLocks noChangeArrowheads="1"/>
              </p:cNvSpPr>
              <p:nvPr/>
            </p:nvSpPr>
            <p:spPr bwMode="auto">
              <a:xfrm rot="1955264">
                <a:off x="3120" y="538"/>
                <a:ext cx="653" cy="9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9600" b="1">
                    <a:solidFill>
                      <a:srgbClr val="FFFF00"/>
                    </a:solidFill>
                    <a:latin typeface="Century Gothic" pitchFamily="34" charset="0"/>
                  </a:rPr>
                  <a:t>b</a:t>
                </a:r>
              </a:p>
            </p:txBody>
          </p:sp>
          <p:sp>
            <p:nvSpPr>
              <p:cNvPr id="68620" name="Text Box 12"/>
              <p:cNvSpPr txBox="1">
                <a:spLocks noChangeArrowheads="1"/>
              </p:cNvSpPr>
              <p:nvPr/>
            </p:nvSpPr>
            <p:spPr bwMode="auto">
              <a:xfrm rot="10347071">
                <a:off x="2828" y="2908"/>
                <a:ext cx="769" cy="9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9600" b="1">
                    <a:solidFill>
                      <a:srgbClr val="FF3300"/>
                    </a:solidFill>
                    <a:latin typeface="Century Gothic" pitchFamily="34" charset="0"/>
                  </a:rPr>
                  <a:t>b</a:t>
                </a:r>
                <a:endParaRPr lang="en-US" sz="9600" b="1">
                  <a:solidFill>
                    <a:srgbClr val="FF3300"/>
                  </a:solidFill>
                  <a:latin typeface=".VnArial" pitchFamily="34" charset="0"/>
                </a:endParaRPr>
              </a:p>
            </p:txBody>
          </p:sp>
        </p:grpSp>
      </p:grpSp>
      <p:sp>
        <p:nvSpPr>
          <p:cNvPr id="68621" name="AutoShape 13"/>
          <p:cNvSpPr>
            <a:spLocks noChangeArrowheads="1"/>
          </p:cNvSpPr>
          <p:nvPr/>
        </p:nvSpPr>
        <p:spPr bwMode="auto">
          <a:xfrm rot="-5400000">
            <a:off x="4057650" y="247650"/>
            <a:ext cx="1219200" cy="723900"/>
          </a:xfrm>
          <a:prstGeom prst="leftArrow">
            <a:avLst>
              <a:gd name="adj1" fmla="val 50000"/>
              <a:gd name="adj2" fmla="val 31579"/>
            </a:avLst>
          </a:prstGeom>
          <a:solidFill>
            <a:srgbClr val="0033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vi-VN">
              <a:solidFill>
                <a:srgbClr val="0033CC"/>
              </a:solidFill>
              <a:latin typeface=".VnArial" pitchFamily="34" charset="0"/>
            </a:endParaRPr>
          </a:p>
        </p:txBody>
      </p:sp>
      <p:sp>
        <p:nvSpPr>
          <p:cNvPr id="68622" name="WordArt 14"/>
          <p:cNvSpPr>
            <a:spLocks noChangeArrowheads="1" noChangeShapeType="1" noTextEdit="1"/>
          </p:cNvSpPr>
          <p:nvPr/>
        </p:nvSpPr>
        <p:spPr bwMode="auto">
          <a:xfrm>
            <a:off x="304800" y="6324600"/>
            <a:ext cx="228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68623" name="WordArt 15"/>
          <p:cNvSpPr>
            <a:spLocks noChangeArrowheads="1" noChangeShapeType="1" noTextEdit="1"/>
          </p:cNvSpPr>
          <p:nvPr/>
        </p:nvSpPr>
        <p:spPr bwMode="auto">
          <a:xfrm>
            <a:off x="1219200" y="6324600"/>
            <a:ext cx="304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68624" name="WordArt 16"/>
          <p:cNvSpPr>
            <a:spLocks noChangeArrowheads="1" noChangeShapeType="1" noTextEdit="1"/>
          </p:cNvSpPr>
          <p:nvPr/>
        </p:nvSpPr>
        <p:spPr bwMode="auto">
          <a:xfrm>
            <a:off x="80010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68625" name="AutoShape 1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4419600"/>
            <a:ext cx="533400" cy="762000"/>
          </a:xfrm>
          <a:prstGeom prst="actionButtonForwardNex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>
              <a:latin typeface=".VnArial" pitchFamily="34" charset="0"/>
            </a:endParaRPr>
          </a:p>
        </p:txBody>
      </p:sp>
      <p:sp>
        <p:nvSpPr>
          <p:cNvPr id="68626" name="WordArt 18"/>
          <p:cNvSpPr>
            <a:spLocks noChangeArrowheads="1" noChangeShapeType="1" noTextEdit="1"/>
          </p:cNvSpPr>
          <p:nvPr/>
        </p:nvSpPr>
        <p:spPr bwMode="auto">
          <a:xfrm>
            <a:off x="21336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68627" name="WordArt 19"/>
          <p:cNvSpPr>
            <a:spLocks noChangeArrowheads="1" noChangeShapeType="1" noTextEdit="1"/>
          </p:cNvSpPr>
          <p:nvPr/>
        </p:nvSpPr>
        <p:spPr bwMode="auto">
          <a:xfrm>
            <a:off x="61722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68628" name="WordArt 20"/>
          <p:cNvSpPr>
            <a:spLocks noChangeArrowheads="1" noChangeShapeType="1" noTextEdit="1"/>
          </p:cNvSpPr>
          <p:nvPr/>
        </p:nvSpPr>
        <p:spPr bwMode="auto">
          <a:xfrm>
            <a:off x="71628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Arial"/>
                <a:cs typeface="Arial"/>
              </a:rPr>
              <a:t>5</a:t>
            </a:r>
          </a:p>
        </p:txBody>
      </p:sp>
      <p:pic>
        <p:nvPicPr>
          <p:cNvPr id="22549" name="nhac chuong 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28600" y="381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30" name="AutoShape 2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8600" y="6248400"/>
            <a:ext cx="533400" cy="6096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>
              <a:latin typeface=".VnArial" pitchFamily="34" charset="0"/>
            </a:endParaRPr>
          </a:p>
        </p:txBody>
      </p:sp>
      <p:sp>
        <p:nvSpPr>
          <p:cNvPr id="68631" name="AutoShape 23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43000" y="6248400"/>
            <a:ext cx="457200" cy="6096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>
              <a:latin typeface=".VnArial" pitchFamily="34" charset="0"/>
            </a:endParaRPr>
          </a:p>
        </p:txBody>
      </p:sp>
      <p:sp>
        <p:nvSpPr>
          <p:cNvPr id="68632" name="AutoShape 2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7400" y="6324600"/>
            <a:ext cx="5334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>
              <a:latin typeface=".VnArial" pitchFamily="34" charset="0"/>
            </a:endParaRPr>
          </a:p>
        </p:txBody>
      </p:sp>
      <p:sp>
        <p:nvSpPr>
          <p:cNvPr id="68633" name="AutoShape 25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96000" y="6248400"/>
            <a:ext cx="609600" cy="6096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>
              <a:latin typeface=".VnArial" pitchFamily="34" charset="0"/>
            </a:endParaRPr>
          </a:p>
        </p:txBody>
      </p:sp>
      <p:sp>
        <p:nvSpPr>
          <p:cNvPr id="68634" name="AutoShape 2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086600" y="6248400"/>
            <a:ext cx="609600" cy="6096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>
              <a:latin typeface=".VnArial" pitchFamily="34" charset="0"/>
            </a:endParaRPr>
          </a:p>
        </p:txBody>
      </p:sp>
      <p:sp>
        <p:nvSpPr>
          <p:cNvPr id="68635" name="AutoShape 27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6248400"/>
            <a:ext cx="609600" cy="6096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>
              <a:latin typeface=".VnArial" pitchFamily="34" charset="0"/>
            </a:endParaRPr>
          </a:p>
        </p:txBody>
      </p:sp>
      <p:pic>
        <p:nvPicPr>
          <p:cNvPr id="86047" name="Picture 31" descr="Bellcoll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05600" y="1600200"/>
            <a:ext cx="1028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1" descr="Bellcoll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600" y="4724400"/>
            <a:ext cx="1028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1" descr="Bellcoll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1000" y="4876800"/>
            <a:ext cx="1028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20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70" decel="100000"/>
                                        <p:tgtEl>
                                          <p:spTgt spid="860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770" decel="100000"/>
                                        <p:tgtEl>
                                          <p:spTgt spid="860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9" dur="1230" decel="100000"/>
                                        <p:tgtEl>
                                          <p:spTgt spid="86047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0" dur="1230" decel="100000"/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2" dur="1230" decel="100000"/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41" dur="123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42" dur="123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4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44" dur="123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4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6667 0.0937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0" y="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5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65" dur="123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66" dur="123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6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68" dur="123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6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6667 0.0937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0" y="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600000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49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 rot="-957775">
            <a:off x="1539875" y="241300"/>
            <a:ext cx="7100888" cy="6550025"/>
            <a:chOff x="1103" y="102"/>
            <a:chExt cx="4272" cy="4032"/>
          </a:xfrm>
        </p:grpSpPr>
        <p:pic>
          <p:nvPicPr>
            <p:cNvPr id="68611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03" y="102"/>
              <a:ext cx="4272" cy="4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1253" y="538"/>
              <a:ext cx="3372" cy="3328"/>
              <a:chOff x="1253" y="538"/>
              <a:chExt cx="3372" cy="3328"/>
            </a:xfrm>
          </p:grpSpPr>
          <p:sp>
            <p:nvSpPr>
              <p:cNvPr id="68613" name="Text Box 5"/>
              <p:cNvSpPr txBox="1">
                <a:spLocks noChangeArrowheads="1"/>
              </p:cNvSpPr>
              <p:nvPr/>
            </p:nvSpPr>
            <p:spPr bwMode="auto">
              <a:xfrm rot="-1776431">
                <a:off x="2047" y="590"/>
                <a:ext cx="718" cy="9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9600" b="1">
                    <a:latin typeface=".VnArial" pitchFamily="34" charset="0"/>
                  </a:rPr>
                  <a:t>đ</a:t>
                </a:r>
              </a:p>
            </p:txBody>
          </p:sp>
          <p:sp>
            <p:nvSpPr>
              <p:cNvPr id="68614" name="Text Box 6"/>
              <p:cNvSpPr txBox="1">
                <a:spLocks noChangeArrowheads="1"/>
              </p:cNvSpPr>
              <p:nvPr/>
            </p:nvSpPr>
            <p:spPr bwMode="auto">
              <a:xfrm rot="-3863932">
                <a:off x="1711" y="1319"/>
                <a:ext cx="651" cy="9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9600" b="1">
                    <a:solidFill>
                      <a:srgbClr val="6600CC"/>
                    </a:solidFill>
                    <a:latin typeface=".VnArial" pitchFamily="34" charset="0"/>
                  </a:rPr>
                  <a:t>d</a:t>
                </a:r>
              </a:p>
            </p:txBody>
          </p:sp>
          <p:sp>
            <p:nvSpPr>
              <p:cNvPr id="68615" name="Text Box 7"/>
              <p:cNvSpPr txBox="1">
                <a:spLocks noChangeArrowheads="1"/>
              </p:cNvSpPr>
              <p:nvPr/>
            </p:nvSpPr>
            <p:spPr bwMode="auto">
              <a:xfrm rot="-6489223">
                <a:off x="1366" y="1995"/>
                <a:ext cx="884" cy="1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1500" b="1">
                    <a:solidFill>
                      <a:srgbClr val="FF3300"/>
                    </a:solidFill>
                    <a:latin typeface="Century Gothic" pitchFamily="34" charset="0"/>
                  </a:rPr>
                  <a:t>đ</a:t>
                </a:r>
                <a:endParaRPr lang="en-US" sz="11500" b="1">
                  <a:solidFill>
                    <a:srgbClr val="6600CC"/>
                  </a:solidFill>
                  <a:latin typeface=".VnArial" pitchFamily="34" charset="0"/>
                </a:endParaRPr>
              </a:p>
            </p:txBody>
          </p:sp>
          <p:sp>
            <p:nvSpPr>
              <p:cNvPr id="68616" name="Text Box 8"/>
              <p:cNvSpPr txBox="1">
                <a:spLocks noChangeArrowheads="1"/>
              </p:cNvSpPr>
              <p:nvPr/>
            </p:nvSpPr>
            <p:spPr bwMode="auto">
              <a:xfrm rot="-10561735">
                <a:off x="1868" y="2797"/>
                <a:ext cx="884" cy="9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9600" b="1">
                    <a:latin typeface="Century Gothic" pitchFamily="34" charset="0"/>
                  </a:rPr>
                  <a:t>d</a:t>
                </a:r>
                <a:endParaRPr lang="en-US" sz="9600" b="1">
                  <a:latin typeface=".VnArial" pitchFamily="34" charset="0"/>
                </a:endParaRPr>
              </a:p>
            </p:txBody>
          </p:sp>
          <p:sp>
            <p:nvSpPr>
              <p:cNvPr id="68617" name="Text Box 9"/>
              <p:cNvSpPr txBox="1">
                <a:spLocks noChangeArrowheads="1"/>
              </p:cNvSpPr>
              <p:nvPr/>
            </p:nvSpPr>
            <p:spPr bwMode="auto">
              <a:xfrm rot="3928943">
                <a:off x="3835" y="1468"/>
                <a:ext cx="717" cy="8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8800" b="1">
                    <a:solidFill>
                      <a:srgbClr val="0066FF"/>
                    </a:solidFill>
                    <a:latin typeface=".VnArial" pitchFamily="34" charset="0"/>
                  </a:rPr>
                  <a:t>d</a:t>
                </a:r>
              </a:p>
            </p:txBody>
          </p:sp>
          <p:sp>
            <p:nvSpPr>
              <p:cNvPr id="68618" name="Text Box 10"/>
              <p:cNvSpPr txBox="1">
                <a:spLocks noChangeArrowheads="1"/>
              </p:cNvSpPr>
              <p:nvPr/>
            </p:nvSpPr>
            <p:spPr bwMode="auto">
              <a:xfrm rot="6998128">
                <a:off x="3523" y="2427"/>
                <a:ext cx="1007" cy="9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9600" b="1">
                    <a:solidFill>
                      <a:srgbClr val="00CC00"/>
                    </a:solidFill>
                    <a:latin typeface="Century Gothic" pitchFamily="34" charset="0"/>
                  </a:rPr>
                  <a:t>đ</a:t>
                </a:r>
              </a:p>
            </p:txBody>
          </p:sp>
          <p:sp>
            <p:nvSpPr>
              <p:cNvPr id="68619" name="Text Box 11"/>
              <p:cNvSpPr txBox="1">
                <a:spLocks noChangeArrowheads="1"/>
              </p:cNvSpPr>
              <p:nvPr/>
            </p:nvSpPr>
            <p:spPr bwMode="auto">
              <a:xfrm rot="1955264">
                <a:off x="3120" y="538"/>
                <a:ext cx="653" cy="9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9600" b="1">
                    <a:solidFill>
                      <a:srgbClr val="FFFF00"/>
                    </a:solidFill>
                    <a:latin typeface="Century Gothic" pitchFamily="34" charset="0"/>
                  </a:rPr>
                  <a:t>b</a:t>
                </a:r>
              </a:p>
            </p:txBody>
          </p:sp>
          <p:sp>
            <p:nvSpPr>
              <p:cNvPr id="68620" name="Text Box 12"/>
              <p:cNvSpPr txBox="1">
                <a:spLocks noChangeArrowheads="1"/>
              </p:cNvSpPr>
              <p:nvPr/>
            </p:nvSpPr>
            <p:spPr bwMode="auto">
              <a:xfrm rot="10347071">
                <a:off x="2828" y="2908"/>
                <a:ext cx="769" cy="9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9600" b="1">
                    <a:solidFill>
                      <a:srgbClr val="FF3300"/>
                    </a:solidFill>
                    <a:latin typeface="Century Gothic" pitchFamily="34" charset="0"/>
                  </a:rPr>
                  <a:t>b</a:t>
                </a:r>
                <a:endParaRPr lang="en-US" sz="9600" b="1">
                  <a:solidFill>
                    <a:srgbClr val="FF3300"/>
                  </a:solidFill>
                  <a:latin typeface=".VnArial" pitchFamily="34" charset="0"/>
                </a:endParaRPr>
              </a:p>
            </p:txBody>
          </p:sp>
        </p:grpSp>
      </p:grpSp>
      <p:sp>
        <p:nvSpPr>
          <p:cNvPr id="68621" name="AutoShape 13"/>
          <p:cNvSpPr>
            <a:spLocks noChangeArrowheads="1"/>
          </p:cNvSpPr>
          <p:nvPr/>
        </p:nvSpPr>
        <p:spPr bwMode="auto">
          <a:xfrm rot="-5400000">
            <a:off x="4057650" y="247650"/>
            <a:ext cx="1219200" cy="723900"/>
          </a:xfrm>
          <a:prstGeom prst="leftArrow">
            <a:avLst>
              <a:gd name="adj1" fmla="val 50000"/>
              <a:gd name="adj2" fmla="val 31579"/>
            </a:avLst>
          </a:prstGeom>
          <a:solidFill>
            <a:srgbClr val="0033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vi-VN">
              <a:solidFill>
                <a:srgbClr val="0033CC"/>
              </a:solidFill>
              <a:latin typeface=".VnArial" pitchFamily="34" charset="0"/>
            </a:endParaRPr>
          </a:p>
        </p:txBody>
      </p:sp>
      <p:sp>
        <p:nvSpPr>
          <p:cNvPr id="68622" name="WordArt 14"/>
          <p:cNvSpPr>
            <a:spLocks noChangeArrowheads="1" noChangeShapeType="1" noTextEdit="1"/>
          </p:cNvSpPr>
          <p:nvPr/>
        </p:nvSpPr>
        <p:spPr bwMode="auto">
          <a:xfrm>
            <a:off x="304800" y="6324600"/>
            <a:ext cx="228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68623" name="WordArt 15"/>
          <p:cNvSpPr>
            <a:spLocks noChangeArrowheads="1" noChangeShapeType="1" noTextEdit="1"/>
          </p:cNvSpPr>
          <p:nvPr/>
        </p:nvSpPr>
        <p:spPr bwMode="auto">
          <a:xfrm>
            <a:off x="1219200" y="6324600"/>
            <a:ext cx="304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68624" name="WordArt 16"/>
          <p:cNvSpPr>
            <a:spLocks noChangeArrowheads="1" noChangeShapeType="1" noTextEdit="1"/>
          </p:cNvSpPr>
          <p:nvPr/>
        </p:nvSpPr>
        <p:spPr bwMode="auto">
          <a:xfrm>
            <a:off x="80010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68625" name="AutoShape 1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4419600"/>
            <a:ext cx="533400" cy="762000"/>
          </a:xfrm>
          <a:prstGeom prst="actionButtonForwardNex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>
              <a:latin typeface=".VnArial" pitchFamily="34" charset="0"/>
            </a:endParaRPr>
          </a:p>
        </p:txBody>
      </p:sp>
      <p:sp>
        <p:nvSpPr>
          <p:cNvPr id="68626" name="WordArt 18"/>
          <p:cNvSpPr>
            <a:spLocks noChangeArrowheads="1" noChangeShapeType="1" noTextEdit="1"/>
          </p:cNvSpPr>
          <p:nvPr/>
        </p:nvSpPr>
        <p:spPr bwMode="auto">
          <a:xfrm>
            <a:off x="21336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68627" name="WordArt 19"/>
          <p:cNvSpPr>
            <a:spLocks noChangeArrowheads="1" noChangeShapeType="1" noTextEdit="1"/>
          </p:cNvSpPr>
          <p:nvPr/>
        </p:nvSpPr>
        <p:spPr bwMode="auto">
          <a:xfrm>
            <a:off x="61722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68628" name="WordArt 20"/>
          <p:cNvSpPr>
            <a:spLocks noChangeArrowheads="1" noChangeShapeType="1" noTextEdit="1"/>
          </p:cNvSpPr>
          <p:nvPr/>
        </p:nvSpPr>
        <p:spPr bwMode="auto">
          <a:xfrm>
            <a:off x="71628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Arial"/>
                <a:cs typeface="Arial"/>
              </a:rPr>
              <a:t>5</a:t>
            </a:r>
          </a:p>
        </p:txBody>
      </p:sp>
      <p:pic>
        <p:nvPicPr>
          <p:cNvPr id="22549" name="nhac chuong 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28600" y="381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30" name="AutoShape 2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8600" y="6248400"/>
            <a:ext cx="533400" cy="6096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>
              <a:latin typeface=".VnArial" pitchFamily="34" charset="0"/>
            </a:endParaRPr>
          </a:p>
        </p:txBody>
      </p:sp>
      <p:sp>
        <p:nvSpPr>
          <p:cNvPr id="68631" name="AutoShape 23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43000" y="6248400"/>
            <a:ext cx="457200" cy="6096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>
              <a:latin typeface=".VnArial" pitchFamily="34" charset="0"/>
            </a:endParaRPr>
          </a:p>
        </p:txBody>
      </p:sp>
      <p:sp>
        <p:nvSpPr>
          <p:cNvPr id="68632" name="AutoShape 2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7400" y="6324600"/>
            <a:ext cx="5334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>
              <a:latin typeface=".VnArial" pitchFamily="34" charset="0"/>
            </a:endParaRPr>
          </a:p>
        </p:txBody>
      </p:sp>
      <p:sp>
        <p:nvSpPr>
          <p:cNvPr id="68633" name="AutoShape 25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96000" y="6248400"/>
            <a:ext cx="609600" cy="6096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>
              <a:latin typeface=".VnArial" pitchFamily="34" charset="0"/>
            </a:endParaRPr>
          </a:p>
        </p:txBody>
      </p:sp>
      <p:sp>
        <p:nvSpPr>
          <p:cNvPr id="68634" name="AutoShape 2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086600" y="6248400"/>
            <a:ext cx="609600" cy="6096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>
              <a:latin typeface=".VnArial" pitchFamily="34" charset="0"/>
            </a:endParaRPr>
          </a:p>
        </p:txBody>
      </p:sp>
      <p:sp>
        <p:nvSpPr>
          <p:cNvPr id="68635" name="AutoShape 27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6248400"/>
            <a:ext cx="609600" cy="6096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>
              <a:latin typeface=".VnArial" pitchFamily="34" charset="0"/>
            </a:endParaRPr>
          </a:p>
        </p:txBody>
      </p:sp>
      <p:pic>
        <p:nvPicPr>
          <p:cNvPr id="86047" name="Picture 31" descr="Bellcoll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05600" y="1600200"/>
            <a:ext cx="1028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1" descr="Bellcoll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600" y="4724400"/>
            <a:ext cx="1028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1" descr="Bellcoll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1000" y="4876800"/>
            <a:ext cx="1028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20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70" decel="100000"/>
                                        <p:tgtEl>
                                          <p:spTgt spid="860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770" decel="100000"/>
                                        <p:tgtEl>
                                          <p:spTgt spid="860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9" dur="1230" decel="100000"/>
                                        <p:tgtEl>
                                          <p:spTgt spid="86047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0" dur="1230" decel="100000"/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2" dur="1230" decel="100000"/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41" dur="123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42" dur="123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4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44" dur="123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4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6667 0.0937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0" y="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5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65" dur="123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66" dur="123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6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68" dur="123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6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6667 0.0937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0" y="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600000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49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 descr="Photo-frame-photo-frames-22787056-1362-10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1" name="Text Box 3"/>
          <p:cNvSpPr txBox="1">
            <a:spLocks noChangeArrowheads="1"/>
          </p:cNvSpPr>
          <p:nvPr/>
        </p:nvSpPr>
        <p:spPr bwMode="auto">
          <a:xfrm>
            <a:off x="2767013" y="1905000"/>
            <a:ext cx="3557587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 b="1" u="sng"/>
              <a:t>Trò chơi:</a:t>
            </a:r>
          </a:p>
        </p:txBody>
      </p:sp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1828800" y="3494088"/>
            <a:ext cx="719453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Đội nào nhanh </a:t>
            </a:r>
            <a:r>
              <a:rPr lang="en-US" sz="7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tay</a:t>
            </a:r>
          </a:p>
        </p:txBody>
      </p:sp>
      <p:pic>
        <p:nvPicPr>
          <p:cNvPr id="8" name="Alla Figaro - Paul Mauriat -N_A_[Nhacso.Net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438400" y="4724400"/>
            <a:ext cx="1066800" cy="1066800"/>
          </a:xfrm>
          <a:prstGeom prst="rect">
            <a:avLst/>
          </a:prstGeom>
        </p:spPr>
      </p:pic>
      <p:pic>
        <p:nvPicPr>
          <p:cNvPr id="9" name="02 nhac tro choi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4419600" y="4724400"/>
            <a:ext cx="8382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144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7065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35171" grpId="0"/>
      <p:bldP spid="13517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WordArt 2"/>
          <p:cNvSpPr>
            <a:spLocks noChangeArrowheads="1" noChangeShapeType="1" noTextEdit="1"/>
          </p:cNvSpPr>
          <p:nvPr/>
        </p:nvSpPr>
        <p:spPr bwMode="auto">
          <a:xfrm>
            <a:off x="1219200" y="990600"/>
            <a:ext cx="6858000" cy="2667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2000" b="1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Aristote"/>
              </a:rPr>
              <a:t>KÝnh chóc c¸c c« m¹nh khoÎ </a:t>
            </a:r>
          </a:p>
          <a:p>
            <a:pPr algn="ctr"/>
            <a:r>
              <a:rPr lang="en-US" sz="2000" b="1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Aristote"/>
              </a:rPr>
              <a:t>gia ®×nh h¹nh phóc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971800" y="1524000"/>
            <a:ext cx="2971800" cy="1257300"/>
            <a:chOff x="1992" y="960"/>
            <a:chExt cx="1200" cy="600"/>
          </a:xfrm>
        </p:grpSpPr>
        <p:pic>
          <p:nvPicPr>
            <p:cNvPr id="42037" name="Picture 4" descr="HOAVAN~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92" y="960"/>
              <a:ext cx="600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38" name="Picture 5" descr="HOAVAN~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04" y="960"/>
              <a:ext cx="600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39" name="Picture 6" descr="HOAVAN~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92" y="960"/>
              <a:ext cx="600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4935" name="WordArt 7"/>
          <p:cNvSpPr>
            <a:spLocks noChangeArrowheads="1" noChangeShapeType="1" noTextEdit="1"/>
          </p:cNvSpPr>
          <p:nvPr/>
        </p:nvSpPr>
        <p:spPr bwMode="auto">
          <a:xfrm>
            <a:off x="1752600" y="4724400"/>
            <a:ext cx="5715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KẾT THÚC TIẾT HỌC</a:t>
            </a:r>
          </a:p>
        </p:txBody>
      </p:sp>
      <p:pic>
        <p:nvPicPr>
          <p:cNvPr id="124936" name="Picture 8" descr="KITT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3480" flipH="1">
            <a:off x="8031163" y="1371600"/>
            <a:ext cx="1112837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9" descr="housebig_w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828800"/>
            <a:ext cx="12477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10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943600"/>
            <a:ext cx="83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11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5943600"/>
            <a:ext cx="83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12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4600" y="5943600"/>
            <a:ext cx="83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4" name="Picture 13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5943600"/>
            <a:ext cx="83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5" name="Picture 14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5943600"/>
            <a:ext cx="83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6" name="Picture 15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05800" y="5943600"/>
            <a:ext cx="83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44" name="Picture 16" descr="Firewrk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1066800"/>
            <a:ext cx="91440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45" name="Picture 17" descr="Firewrk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01000" y="2590800"/>
            <a:ext cx="91440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46" name="Picture 18" descr="Firewrk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" y="3200400"/>
            <a:ext cx="1447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47" name="Picture 19" descr="Firewrk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67600" y="3352800"/>
            <a:ext cx="1447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48" name="Picture 20" descr="Firewrk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5200" y="2895600"/>
            <a:ext cx="2209800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2" name="Picture 21" descr="heartandleafba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600" y="381000"/>
            <a:ext cx="533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3" name="Picture 22" descr="heartandleafba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152400" y="0"/>
            <a:ext cx="9296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4" name="Picture 23" descr="heartandleafba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5" name="Picture 24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83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6" name="Picture 25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0"/>
            <a:ext cx="83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7" name="Picture 26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05800" y="0"/>
            <a:ext cx="83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8" name="Picture 27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05800" y="2590800"/>
            <a:ext cx="83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56" name="Picture 28" descr="Firewrk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48600" y="5105400"/>
            <a:ext cx="91440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57" name="Picture 29" descr="Firewrk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" y="5181600"/>
            <a:ext cx="91440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58" name="Picture 30" descr="Firewrk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3429000"/>
            <a:ext cx="91440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59" name="Picture 31" descr="Firewrk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72400" y="3581400"/>
            <a:ext cx="91440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60" name="Picture 32" descr="Hoa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3400" y="5410200"/>
            <a:ext cx="8153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3"/>
          <p:cNvGrpSpPr>
            <a:grpSpLocks/>
          </p:cNvGrpSpPr>
          <p:nvPr/>
        </p:nvGrpSpPr>
        <p:grpSpPr bwMode="auto">
          <a:xfrm flipH="1" flipV="1">
            <a:off x="304800" y="304800"/>
            <a:ext cx="1800225" cy="1565275"/>
            <a:chOff x="4368" y="2880"/>
            <a:chExt cx="1200" cy="1289"/>
          </a:xfrm>
        </p:grpSpPr>
        <p:sp>
          <p:nvSpPr>
            <p:cNvPr id="42020" name="Freeform 34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98 h 1572"/>
                <a:gd name="T2" fmla="*/ 34 w 1337"/>
                <a:gd name="T3" fmla="*/ 98 h 1572"/>
                <a:gd name="T4" fmla="*/ 68 w 1337"/>
                <a:gd name="T5" fmla="*/ 96 h 1572"/>
                <a:gd name="T6" fmla="*/ 100 w 1337"/>
                <a:gd name="T7" fmla="*/ 94 h 1572"/>
                <a:gd name="T8" fmla="*/ 131 w 1337"/>
                <a:gd name="T9" fmla="*/ 91 h 1572"/>
                <a:gd name="T10" fmla="*/ 160 w 1337"/>
                <a:gd name="T11" fmla="*/ 87 h 1572"/>
                <a:gd name="T12" fmla="*/ 187 w 1337"/>
                <a:gd name="T13" fmla="*/ 82 h 1572"/>
                <a:gd name="T14" fmla="*/ 213 w 1337"/>
                <a:gd name="T15" fmla="*/ 76 h 1572"/>
                <a:gd name="T16" fmla="*/ 237 w 1337"/>
                <a:gd name="T17" fmla="*/ 70 h 1572"/>
                <a:gd name="T18" fmla="*/ 258 w 1337"/>
                <a:gd name="T19" fmla="*/ 62 h 1572"/>
                <a:gd name="T20" fmla="*/ 278 w 1337"/>
                <a:gd name="T21" fmla="*/ 55 h 1572"/>
                <a:gd name="T22" fmla="*/ 294 w 1337"/>
                <a:gd name="T23" fmla="*/ 47 h 1572"/>
                <a:gd name="T24" fmla="*/ 308 w 1337"/>
                <a:gd name="T25" fmla="*/ 38 h 1572"/>
                <a:gd name="T26" fmla="*/ 319 w 1337"/>
                <a:gd name="T27" fmla="*/ 29 h 1572"/>
                <a:gd name="T28" fmla="*/ 328 w 1337"/>
                <a:gd name="T29" fmla="*/ 20 h 1572"/>
                <a:gd name="T30" fmla="*/ 333 w 1337"/>
                <a:gd name="T31" fmla="*/ 10 h 1572"/>
                <a:gd name="T32" fmla="*/ 335 w 1337"/>
                <a:gd name="T33" fmla="*/ 0 h 1572"/>
                <a:gd name="T34" fmla="*/ 312 w 1337"/>
                <a:gd name="T35" fmla="*/ 0 h 1572"/>
                <a:gd name="T36" fmla="*/ 310 w 1337"/>
                <a:gd name="T37" fmla="*/ 9 h 1572"/>
                <a:gd name="T38" fmla="*/ 306 w 1337"/>
                <a:gd name="T39" fmla="*/ 19 h 1572"/>
                <a:gd name="T40" fmla="*/ 298 w 1337"/>
                <a:gd name="T41" fmla="*/ 27 h 1572"/>
                <a:gd name="T42" fmla="*/ 287 w 1337"/>
                <a:gd name="T43" fmla="*/ 36 h 1572"/>
                <a:gd name="T44" fmla="*/ 274 w 1337"/>
                <a:gd name="T45" fmla="*/ 44 h 1572"/>
                <a:gd name="T46" fmla="*/ 259 w 1337"/>
                <a:gd name="T47" fmla="*/ 51 h 1572"/>
                <a:gd name="T48" fmla="*/ 241 w 1337"/>
                <a:gd name="T49" fmla="*/ 58 h 1572"/>
                <a:gd name="T50" fmla="*/ 221 w 1337"/>
                <a:gd name="T51" fmla="*/ 65 h 1572"/>
                <a:gd name="T52" fmla="*/ 199 w 1337"/>
                <a:gd name="T53" fmla="*/ 71 h 1572"/>
                <a:gd name="T54" fmla="*/ 174 w 1337"/>
                <a:gd name="T55" fmla="*/ 76 h 1572"/>
                <a:gd name="T56" fmla="*/ 149 w 1337"/>
                <a:gd name="T57" fmla="*/ 81 h 1572"/>
                <a:gd name="T58" fmla="*/ 122 w 1337"/>
                <a:gd name="T59" fmla="*/ 84 h 1572"/>
                <a:gd name="T60" fmla="*/ 93 w 1337"/>
                <a:gd name="T61" fmla="*/ 88 h 1572"/>
                <a:gd name="T62" fmla="*/ 64 w 1337"/>
                <a:gd name="T63" fmla="*/ 90 h 1572"/>
                <a:gd name="T64" fmla="*/ 32 w 1337"/>
                <a:gd name="T65" fmla="*/ 91 h 1572"/>
                <a:gd name="T66" fmla="*/ 0 w 1337"/>
                <a:gd name="T67" fmla="*/ 92 h 1572"/>
                <a:gd name="T68" fmla="*/ 0 w 1337"/>
                <a:gd name="T69" fmla="*/ 98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.VnAvant" pitchFamily="34" charset="0"/>
              </a:endParaRPr>
            </a:p>
          </p:txBody>
        </p:sp>
        <p:sp>
          <p:nvSpPr>
            <p:cNvPr id="42021" name="Freeform 35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271 w 1176"/>
                <a:gd name="T1" fmla="*/ 0 h 1382"/>
                <a:gd name="T2" fmla="*/ 270 w 1176"/>
                <a:gd name="T3" fmla="*/ 8 h 1382"/>
                <a:gd name="T4" fmla="*/ 266 w 1176"/>
                <a:gd name="T5" fmla="*/ 16 h 1382"/>
                <a:gd name="T6" fmla="*/ 259 w 1176"/>
                <a:gd name="T7" fmla="*/ 24 h 1382"/>
                <a:gd name="T8" fmla="*/ 249 w 1176"/>
                <a:gd name="T9" fmla="*/ 31 h 1382"/>
                <a:gd name="T10" fmla="*/ 238 w 1176"/>
                <a:gd name="T11" fmla="*/ 38 h 1382"/>
                <a:gd name="T12" fmla="*/ 224 w 1176"/>
                <a:gd name="T13" fmla="*/ 45 h 1382"/>
                <a:gd name="T14" fmla="*/ 209 w 1176"/>
                <a:gd name="T15" fmla="*/ 51 h 1382"/>
                <a:gd name="T16" fmla="*/ 191 w 1176"/>
                <a:gd name="T17" fmla="*/ 57 h 1382"/>
                <a:gd name="T18" fmla="*/ 172 w 1176"/>
                <a:gd name="T19" fmla="*/ 62 h 1382"/>
                <a:gd name="T20" fmla="*/ 151 w 1176"/>
                <a:gd name="T21" fmla="*/ 66 h 1382"/>
                <a:gd name="T22" fmla="*/ 129 w 1176"/>
                <a:gd name="T23" fmla="*/ 70 h 1382"/>
                <a:gd name="T24" fmla="*/ 105 w 1176"/>
                <a:gd name="T25" fmla="*/ 74 h 1382"/>
                <a:gd name="T26" fmla="*/ 80 w 1176"/>
                <a:gd name="T27" fmla="*/ 76 h 1382"/>
                <a:gd name="T28" fmla="*/ 54 w 1176"/>
                <a:gd name="T29" fmla="*/ 78 h 1382"/>
                <a:gd name="T30" fmla="*/ 27 w 1176"/>
                <a:gd name="T31" fmla="*/ 79 h 1382"/>
                <a:gd name="T32" fmla="*/ 0 w 1176"/>
                <a:gd name="T33" fmla="*/ 80 h 1382"/>
                <a:gd name="T34" fmla="*/ 0 w 1176"/>
                <a:gd name="T35" fmla="*/ 87 h 1382"/>
                <a:gd name="T36" fmla="*/ 30 w 1176"/>
                <a:gd name="T37" fmla="*/ 86 h 1382"/>
                <a:gd name="T38" fmla="*/ 59 w 1176"/>
                <a:gd name="T39" fmla="*/ 85 h 1382"/>
                <a:gd name="T40" fmla="*/ 87 w 1176"/>
                <a:gd name="T41" fmla="*/ 83 h 1382"/>
                <a:gd name="T42" fmla="*/ 114 w 1176"/>
                <a:gd name="T43" fmla="*/ 80 h 1382"/>
                <a:gd name="T44" fmla="*/ 140 w 1176"/>
                <a:gd name="T45" fmla="*/ 76 h 1382"/>
                <a:gd name="T46" fmla="*/ 164 w 1176"/>
                <a:gd name="T47" fmla="*/ 72 h 1382"/>
                <a:gd name="T48" fmla="*/ 187 w 1176"/>
                <a:gd name="T49" fmla="*/ 67 h 1382"/>
                <a:gd name="T50" fmla="*/ 207 w 1176"/>
                <a:gd name="T51" fmla="*/ 61 h 1382"/>
                <a:gd name="T52" fmla="*/ 226 w 1176"/>
                <a:gd name="T53" fmla="*/ 55 h 1382"/>
                <a:gd name="T54" fmla="*/ 243 w 1176"/>
                <a:gd name="T55" fmla="*/ 49 h 1382"/>
                <a:gd name="T56" fmla="*/ 259 w 1176"/>
                <a:gd name="T57" fmla="*/ 41 h 1382"/>
                <a:gd name="T58" fmla="*/ 271 w 1176"/>
                <a:gd name="T59" fmla="*/ 34 h 1382"/>
                <a:gd name="T60" fmla="*/ 281 w 1176"/>
                <a:gd name="T61" fmla="*/ 26 h 1382"/>
                <a:gd name="T62" fmla="*/ 288 w 1176"/>
                <a:gd name="T63" fmla="*/ 17 h 1382"/>
                <a:gd name="T64" fmla="*/ 293 w 1176"/>
                <a:gd name="T65" fmla="*/ 9 h 1382"/>
                <a:gd name="T66" fmla="*/ 294 w 1176"/>
                <a:gd name="T67" fmla="*/ 0 h 1382"/>
                <a:gd name="T68" fmla="*/ 27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.VnAvant" pitchFamily="34" charset="0"/>
              </a:endParaRPr>
            </a:p>
          </p:txBody>
        </p:sp>
        <p:sp>
          <p:nvSpPr>
            <p:cNvPr id="42022" name="Freeform 36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231 w 1014"/>
                <a:gd name="T1" fmla="*/ 0 h 1193"/>
                <a:gd name="T2" fmla="*/ 229 w 1014"/>
                <a:gd name="T3" fmla="*/ 7 h 1193"/>
                <a:gd name="T4" fmla="*/ 226 w 1014"/>
                <a:gd name="T5" fmla="*/ 14 h 1193"/>
                <a:gd name="T6" fmla="*/ 221 w 1014"/>
                <a:gd name="T7" fmla="*/ 20 h 1193"/>
                <a:gd name="T8" fmla="*/ 213 w 1014"/>
                <a:gd name="T9" fmla="*/ 26 h 1193"/>
                <a:gd name="T10" fmla="*/ 203 w 1014"/>
                <a:gd name="T11" fmla="*/ 32 h 1193"/>
                <a:gd name="T12" fmla="*/ 191 w 1014"/>
                <a:gd name="T13" fmla="*/ 38 h 1193"/>
                <a:gd name="T14" fmla="*/ 178 w 1014"/>
                <a:gd name="T15" fmla="*/ 43 h 1193"/>
                <a:gd name="T16" fmla="*/ 163 w 1014"/>
                <a:gd name="T17" fmla="*/ 48 h 1193"/>
                <a:gd name="T18" fmla="*/ 147 w 1014"/>
                <a:gd name="T19" fmla="*/ 52 h 1193"/>
                <a:gd name="T20" fmla="*/ 129 w 1014"/>
                <a:gd name="T21" fmla="*/ 56 h 1193"/>
                <a:gd name="T22" fmla="*/ 110 w 1014"/>
                <a:gd name="T23" fmla="*/ 59 h 1193"/>
                <a:gd name="T24" fmla="*/ 90 w 1014"/>
                <a:gd name="T25" fmla="*/ 62 h 1193"/>
                <a:gd name="T26" fmla="*/ 69 w 1014"/>
                <a:gd name="T27" fmla="*/ 65 h 1193"/>
                <a:gd name="T28" fmla="*/ 47 w 1014"/>
                <a:gd name="T29" fmla="*/ 66 h 1193"/>
                <a:gd name="T30" fmla="*/ 24 w 1014"/>
                <a:gd name="T31" fmla="*/ 67 h 1193"/>
                <a:gd name="T32" fmla="*/ 0 w 1014"/>
                <a:gd name="T33" fmla="*/ 68 h 1193"/>
                <a:gd name="T34" fmla="*/ 0 w 1014"/>
                <a:gd name="T35" fmla="*/ 74 h 1193"/>
                <a:gd name="T36" fmla="*/ 26 w 1014"/>
                <a:gd name="T37" fmla="*/ 74 h 1193"/>
                <a:gd name="T38" fmla="*/ 51 w 1014"/>
                <a:gd name="T39" fmla="*/ 73 h 1193"/>
                <a:gd name="T40" fmla="*/ 76 w 1014"/>
                <a:gd name="T41" fmla="*/ 71 h 1193"/>
                <a:gd name="T42" fmla="*/ 99 w 1014"/>
                <a:gd name="T43" fmla="*/ 69 h 1193"/>
                <a:gd name="T44" fmla="*/ 121 w 1014"/>
                <a:gd name="T45" fmla="*/ 65 h 1193"/>
                <a:gd name="T46" fmla="*/ 142 w 1014"/>
                <a:gd name="T47" fmla="*/ 62 h 1193"/>
                <a:gd name="T48" fmla="*/ 161 w 1014"/>
                <a:gd name="T49" fmla="*/ 57 h 1193"/>
                <a:gd name="T50" fmla="*/ 180 w 1014"/>
                <a:gd name="T51" fmla="*/ 53 h 1193"/>
                <a:gd name="T52" fmla="*/ 196 w 1014"/>
                <a:gd name="T53" fmla="*/ 47 h 1193"/>
                <a:gd name="T54" fmla="*/ 210 w 1014"/>
                <a:gd name="T55" fmla="*/ 42 h 1193"/>
                <a:gd name="T56" fmla="*/ 223 w 1014"/>
                <a:gd name="T57" fmla="*/ 35 h 1193"/>
                <a:gd name="T58" fmla="*/ 234 w 1014"/>
                <a:gd name="T59" fmla="*/ 29 h 1193"/>
                <a:gd name="T60" fmla="*/ 242 w 1014"/>
                <a:gd name="T61" fmla="*/ 22 h 1193"/>
                <a:gd name="T62" fmla="*/ 249 w 1014"/>
                <a:gd name="T63" fmla="*/ 15 h 1193"/>
                <a:gd name="T64" fmla="*/ 252 w 1014"/>
                <a:gd name="T65" fmla="*/ 7 h 1193"/>
                <a:gd name="T66" fmla="*/ 254 w 1014"/>
                <a:gd name="T67" fmla="*/ 0 h 1193"/>
                <a:gd name="T68" fmla="*/ 23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.VnAvant" pitchFamily="34" charset="0"/>
              </a:endParaRPr>
            </a:p>
          </p:txBody>
        </p:sp>
        <p:sp>
          <p:nvSpPr>
            <p:cNvPr id="42023" name="Freeform 37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247 w 1272"/>
                <a:gd name="T1" fmla="*/ 0 h 1495"/>
                <a:gd name="T2" fmla="*/ 245 w 1272"/>
                <a:gd name="T3" fmla="*/ 8 h 1495"/>
                <a:gd name="T4" fmla="*/ 242 w 1272"/>
                <a:gd name="T5" fmla="*/ 15 h 1495"/>
                <a:gd name="T6" fmla="*/ 236 w 1272"/>
                <a:gd name="T7" fmla="*/ 22 h 1495"/>
                <a:gd name="T8" fmla="*/ 228 w 1272"/>
                <a:gd name="T9" fmla="*/ 28 h 1495"/>
                <a:gd name="T10" fmla="*/ 217 w 1272"/>
                <a:gd name="T11" fmla="*/ 35 h 1495"/>
                <a:gd name="T12" fmla="*/ 204 w 1272"/>
                <a:gd name="T13" fmla="*/ 41 h 1495"/>
                <a:gd name="T14" fmla="*/ 190 w 1272"/>
                <a:gd name="T15" fmla="*/ 47 h 1495"/>
                <a:gd name="T16" fmla="*/ 174 w 1272"/>
                <a:gd name="T17" fmla="*/ 52 h 1495"/>
                <a:gd name="T18" fmla="*/ 158 w 1272"/>
                <a:gd name="T19" fmla="*/ 56 h 1495"/>
                <a:gd name="T20" fmla="*/ 138 w 1272"/>
                <a:gd name="T21" fmla="*/ 60 h 1495"/>
                <a:gd name="T22" fmla="*/ 118 w 1272"/>
                <a:gd name="T23" fmla="*/ 64 h 1495"/>
                <a:gd name="T24" fmla="*/ 96 w 1272"/>
                <a:gd name="T25" fmla="*/ 67 h 1495"/>
                <a:gd name="T26" fmla="*/ 73 w 1272"/>
                <a:gd name="T27" fmla="*/ 70 h 1495"/>
                <a:gd name="T28" fmla="*/ 50 w 1272"/>
                <a:gd name="T29" fmla="*/ 71 h 1495"/>
                <a:gd name="T30" fmla="*/ 25 w 1272"/>
                <a:gd name="T31" fmla="*/ 72 h 1495"/>
                <a:gd name="T32" fmla="*/ 0 w 1272"/>
                <a:gd name="T33" fmla="*/ 73 h 1495"/>
                <a:gd name="T34" fmla="*/ 0 w 1272"/>
                <a:gd name="T35" fmla="*/ 94 h 1495"/>
                <a:gd name="T36" fmla="*/ 32 w 1272"/>
                <a:gd name="T37" fmla="*/ 93 h 1495"/>
                <a:gd name="T38" fmla="*/ 63 w 1272"/>
                <a:gd name="T39" fmla="*/ 92 h 1495"/>
                <a:gd name="T40" fmla="*/ 94 w 1272"/>
                <a:gd name="T41" fmla="*/ 89 h 1495"/>
                <a:gd name="T42" fmla="*/ 123 w 1272"/>
                <a:gd name="T43" fmla="*/ 86 h 1495"/>
                <a:gd name="T44" fmla="*/ 151 w 1272"/>
                <a:gd name="T45" fmla="*/ 82 h 1495"/>
                <a:gd name="T46" fmla="*/ 177 w 1272"/>
                <a:gd name="T47" fmla="*/ 78 h 1495"/>
                <a:gd name="T48" fmla="*/ 201 w 1272"/>
                <a:gd name="T49" fmla="*/ 72 h 1495"/>
                <a:gd name="T50" fmla="*/ 224 w 1272"/>
                <a:gd name="T51" fmla="*/ 66 h 1495"/>
                <a:gd name="T52" fmla="*/ 244 w 1272"/>
                <a:gd name="T53" fmla="*/ 60 h 1495"/>
                <a:gd name="T54" fmla="*/ 263 w 1272"/>
                <a:gd name="T55" fmla="*/ 52 h 1495"/>
                <a:gd name="T56" fmla="*/ 279 w 1272"/>
                <a:gd name="T57" fmla="*/ 45 h 1495"/>
                <a:gd name="T58" fmla="*/ 292 w 1272"/>
                <a:gd name="T59" fmla="*/ 36 h 1495"/>
                <a:gd name="T60" fmla="*/ 303 w 1272"/>
                <a:gd name="T61" fmla="*/ 28 h 1495"/>
                <a:gd name="T62" fmla="*/ 310 w 1272"/>
                <a:gd name="T63" fmla="*/ 19 h 1495"/>
                <a:gd name="T64" fmla="*/ 315 w 1272"/>
                <a:gd name="T65" fmla="*/ 10 h 1495"/>
                <a:gd name="T66" fmla="*/ 317 w 1272"/>
                <a:gd name="T67" fmla="*/ 0 h 1495"/>
                <a:gd name="T68" fmla="*/ 247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.VnAvant" pitchFamily="34" charset="0"/>
              </a:endParaRPr>
            </a:p>
          </p:txBody>
        </p:sp>
        <p:sp>
          <p:nvSpPr>
            <p:cNvPr id="42024" name="Freeform 38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98 h 1572"/>
                <a:gd name="T2" fmla="*/ 35 w 1338"/>
                <a:gd name="T3" fmla="*/ 98 h 1572"/>
                <a:gd name="T4" fmla="*/ 68 w 1338"/>
                <a:gd name="T5" fmla="*/ 96 h 1572"/>
                <a:gd name="T6" fmla="*/ 99 w 1338"/>
                <a:gd name="T7" fmla="*/ 94 h 1572"/>
                <a:gd name="T8" fmla="*/ 131 w 1338"/>
                <a:gd name="T9" fmla="*/ 91 h 1572"/>
                <a:gd name="T10" fmla="*/ 160 w 1338"/>
                <a:gd name="T11" fmla="*/ 87 h 1572"/>
                <a:gd name="T12" fmla="*/ 187 w 1338"/>
                <a:gd name="T13" fmla="*/ 82 h 1572"/>
                <a:gd name="T14" fmla="*/ 212 w 1338"/>
                <a:gd name="T15" fmla="*/ 76 h 1572"/>
                <a:gd name="T16" fmla="*/ 236 w 1338"/>
                <a:gd name="T17" fmla="*/ 70 h 1572"/>
                <a:gd name="T18" fmla="*/ 259 w 1338"/>
                <a:gd name="T19" fmla="*/ 62 h 1572"/>
                <a:gd name="T20" fmla="*/ 278 w 1338"/>
                <a:gd name="T21" fmla="*/ 55 h 1572"/>
                <a:gd name="T22" fmla="*/ 294 w 1338"/>
                <a:gd name="T23" fmla="*/ 47 h 1572"/>
                <a:gd name="T24" fmla="*/ 308 w 1338"/>
                <a:gd name="T25" fmla="*/ 38 h 1572"/>
                <a:gd name="T26" fmla="*/ 320 w 1338"/>
                <a:gd name="T27" fmla="*/ 29 h 1572"/>
                <a:gd name="T28" fmla="*/ 328 w 1338"/>
                <a:gd name="T29" fmla="*/ 20 h 1572"/>
                <a:gd name="T30" fmla="*/ 333 w 1338"/>
                <a:gd name="T31" fmla="*/ 10 h 1572"/>
                <a:gd name="T32" fmla="*/ 335 w 1338"/>
                <a:gd name="T33" fmla="*/ 0 h 1572"/>
                <a:gd name="T34" fmla="*/ 312 w 1338"/>
                <a:gd name="T35" fmla="*/ 0 h 1572"/>
                <a:gd name="T36" fmla="*/ 310 w 1338"/>
                <a:gd name="T37" fmla="*/ 10 h 1572"/>
                <a:gd name="T38" fmla="*/ 306 w 1338"/>
                <a:gd name="T39" fmla="*/ 19 h 1572"/>
                <a:gd name="T40" fmla="*/ 298 w 1338"/>
                <a:gd name="T41" fmla="*/ 27 h 1572"/>
                <a:gd name="T42" fmla="*/ 287 w 1338"/>
                <a:gd name="T43" fmla="*/ 36 h 1572"/>
                <a:gd name="T44" fmla="*/ 274 w 1338"/>
                <a:gd name="T45" fmla="*/ 44 h 1572"/>
                <a:gd name="T46" fmla="*/ 259 w 1338"/>
                <a:gd name="T47" fmla="*/ 51 h 1572"/>
                <a:gd name="T48" fmla="*/ 240 w 1338"/>
                <a:gd name="T49" fmla="*/ 58 h 1572"/>
                <a:gd name="T50" fmla="*/ 220 w 1338"/>
                <a:gd name="T51" fmla="*/ 65 h 1572"/>
                <a:gd name="T52" fmla="*/ 198 w 1338"/>
                <a:gd name="T53" fmla="*/ 71 h 1572"/>
                <a:gd name="T54" fmla="*/ 174 w 1338"/>
                <a:gd name="T55" fmla="*/ 76 h 1572"/>
                <a:gd name="T56" fmla="*/ 149 w 1338"/>
                <a:gd name="T57" fmla="*/ 81 h 1572"/>
                <a:gd name="T58" fmla="*/ 121 w 1338"/>
                <a:gd name="T59" fmla="*/ 84 h 1572"/>
                <a:gd name="T60" fmla="*/ 93 w 1338"/>
                <a:gd name="T61" fmla="*/ 88 h 1572"/>
                <a:gd name="T62" fmla="*/ 63 w 1338"/>
                <a:gd name="T63" fmla="*/ 90 h 1572"/>
                <a:gd name="T64" fmla="*/ 33 w 1338"/>
                <a:gd name="T65" fmla="*/ 91 h 1572"/>
                <a:gd name="T66" fmla="*/ 0 w 1338"/>
                <a:gd name="T67" fmla="*/ 92 h 1572"/>
                <a:gd name="T68" fmla="*/ 0 w 1338"/>
                <a:gd name="T69" fmla="*/ 98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.VnAvant" pitchFamily="34" charset="0"/>
              </a:endParaRPr>
            </a:p>
          </p:txBody>
        </p:sp>
        <p:sp>
          <p:nvSpPr>
            <p:cNvPr id="42025" name="Freeform 39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271 w 1176"/>
                <a:gd name="T1" fmla="*/ 0 h 1383"/>
                <a:gd name="T2" fmla="*/ 270 w 1176"/>
                <a:gd name="T3" fmla="*/ 8 h 1383"/>
                <a:gd name="T4" fmla="*/ 266 w 1176"/>
                <a:gd name="T5" fmla="*/ 16 h 1383"/>
                <a:gd name="T6" fmla="*/ 260 w 1176"/>
                <a:gd name="T7" fmla="*/ 24 h 1383"/>
                <a:gd name="T8" fmla="*/ 249 w 1176"/>
                <a:gd name="T9" fmla="*/ 31 h 1383"/>
                <a:gd name="T10" fmla="*/ 238 w 1176"/>
                <a:gd name="T11" fmla="*/ 38 h 1383"/>
                <a:gd name="T12" fmla="*/ 225 w 1176"/>
                <a:gd name="T13" fmla="*/ 45 h 1383"/>
                <a:gd name="T14" fmla="*/ 209 w 1176"/>
                <a:gd name="T15" fmla="*/ 51 h 1383"/>
                <a:gd name="T16" fmla="*/ 192 w 1176"/>
                <a:gd name="T17" fmla="*/ 56 h 1383"/>
                <a:gd name="T18" fmla="*/ 173 w 1176"/>
                <a:gd name="T19" fmla="*/ 62 h 1383"/>
                <a:gd name="T20" fmla="*/ 151 w 1176"/>
                <a:gd name="T21" fmla="*/ 66 h 1383"/>
                <a:gd name="T22" fmla="*/ 130 w 1176"/>
                <a:gd name="T23" fmla="*/ 70 h 1383"/>
                <a:gd name="T24" fmla="*/ 105 w 1176"/>
                <a:gd name="T25" fmla="*/ 74 h 1383"/>
                <a:gd name="T26" fmla="*/ 80 w 1176"/>
                <a:gd name="T27" fmla="*/ 76 h 1383"/>
                <a:gd name="T28" fmla="*/ 55 w 1176"/>
                <a:gd name="T29" fmla="*/ 78 h 1383"/>
                <a:gd name="T30" fmla="*/ 28 w 1176"/>
                <a:gd name="T31" fmla="*/ 79 h 1383"/>
                <a:gd name="T32" fmla="*/ 0 w 1176"/>
                <a:gd name="T33" fmla="*/ 80 h 1383"/>
                <a:gd name="T34" fmla="*/ 0 w 1176"/>
                <a:gd name="T35" fmla="*/ 87 h 1383"/>
                <a:gd name="T36" fmla="*/ 30 w 1176"/>
                <a:gd name="T37" fmla="*/ 86 h 1383"/>
                <a:gd name="T38" fmla="*/ 59 w 1176"/>
                <a:gd name="T39" fmla="*/ 85 h 1383"/>
                <a:gd name="T40" fmla="*/ 87 w 1176"/>
                <a:gd name="T41" fmla="*/ 83 h 1383"/>
                <a:gd name="T42" fmla="*/ 114 w 1176"/>
                <a:gd name="T43" fmla="*/ 80 h 1383"/>
                <a:gd name="T44" fmla="*/ 141 w 1176"/>
                <a:gd name="T45" fmla="*/ 76 h 1383"/>
                <a:gd name="T46" fmla="*/ 164 w 1176"/>
                <a:gd name="T47" fmla="*/ 72 h 1383"/>
                <a:gd name="T48" fmla="*/ 187 w 1176"/>
                <a:gd name="T49" fmla="*/ 67 h 1383"/>
                <a:gd name="T50" fmla="*/ 208 w 1176"/>
                <a:gd name="T51" fmla="*/ 61 h 1383"/>
                <a:gd name="T52" fmla="*/ 226 w 1176"/>
                <a:gd name="T53" fmla="*/ 55 h 1383"/>
                <a:gd name="T54" fmla="*/ 244 w 1176"/>
                <a:gd name="T55" fmla="*/ 48 h 1383"/>
                <a:gd name="T56" fmla="*/ 259 w 1176"/>
                <a:gd name="T57" fmla="*/ 41 h 1383"/>
                <a:gd name="T58" fmla="*/ 271 w 1176"/>
                <a:gd name="T59" fmla="*/ 34 h 1383"/>
                <a:gd name="T60" fmla="*/ 281 w 1176"/>
                <a:gd name="T61" fmla="*/ 26 h 1383"/>
                <a:gd name="T62" fmla="*/ 288 w 1176"/>
                <a:gd name="T63" fmla="*/ 18 h 1383"/>
                <a:gd name="T64" fmla="*/ 293 w 1176"/>
                <a:gd name="T65" fmla="*/ 9 h 1383"/>
                <a:gd name="T66" fmla="*/ 294 w 1176"/>
                <a:gd name="T67" fmla="*/ 0 h 1383"/>
                <a:gd name="T68" fmla="*/ 27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.VnAvant" pitchFamily="34" charset="0"/>
              </a:endParaRPr>
            </a:p>
          </p:txBody>
        </p:sp>
        <p:sp>
          <p:nvSpPr>
            <p:cNvPr id="42026" name="Freeform 40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230 w 1011"/>
                <a:gd name="T1" fmla="*/ 0 h 1223"/>
                <a:gd name="T2" fmla="*/ 229 w 1011"/>
                <a:gd name="T3" fmla="*/ 7 h 1223"/>
                <a:gd name="T4" fmla="*/ 226 w 1011"/>
                <a:gd name="T5" fmla="*/ 14 h 1223"/>
                <a:gd name="T6" fmla="*/ 220 w 1011"/>
                <a:gd name="T7" fmla="*/ 21 h 1223"/>
                <a:gd name="T8" fmla="*/ 212 w 1011"/>
                <a:gd name="T9" fmla="*/ 27 h 1223"/>
                <a:gd name="T10" fmla="*/ 202 w 1011"/>
                <a:gd name="T11" fmla="*/ 33 h 1223"/>
                <a:gd name="T12" fmla="*/ 191 w 1011"/>
                <a:gd name="T13" fmla="*/ 39 h 1223"/>
                <a:gd name="T14" fmla="*/ 178 w 1011"/>
                <a:gd name="T15" fmla="*/ 44 h 1223"/>
                <a:gd name="T16" fmla="*/ 163 w 1011"/>
                <a:gd name="T17" fmla="*/ 49 h 1223"/>
                <a:gd name="T18" fmla="*/ 147 w 1011"/>
                <a:gd name="T19" fmla="*/ 54 h 1223"/>
                <a:gd name="T20" fmla="*/ 129 w 1011"/>
                <a:gd name="T21" fmla="*/ 58 h 1223"/>
                <a:gd name="T22" fmla="*/ 110 w 1011"/>
                <a:gd name="T23" fmla="*/ 61 h 1223"/>
                <a:gd name="T24" fmla="*/ 90 w 1011"/>
                <a:gd name="T25" fmla="*/ 64 h 1223"/>
                <a:gd name="T26" fmla="*/ 69 w 1011"/>
                <a:gd name="T27" fmla="*/ 67 h 1223"/>
                <a:gd name="T28" fmla="*/ 47 w 1011"/>
                <a:gd name="T29" fmla="*/ 68 h 1223"/>
                <a:gd name="T30" fmla="*/ 24 w 1011"/>
                <a:gd name="T31" fmla="*/ 69 h 1223"/>
                <a:gd name="T32" fmla="*/ 0 w 1011"/>
                <a:gd name="T33" fmla="*/ 70 h 1223"/>
                <a:gd name="T34" fmla="*/ 0 w 1011"/>
                <a:gd name="T35" fmla="*/ 77 h 1223"/>
                <a:gd name="T36" fmla="*/ 26 w 1011"/>
                <a:gd name="T37" fmla="*/ 76 h 1223"/>
                <a:gd name="T38" fmla="*/ 51 w 1011"/>
                <a:gd name="T39" fmla="*/ 75 h 1223"/>
                <a:gd name="T40" fmla="*/ 76 w 1011"/>
                <a:gd name="T41" fmla="*/ 73 h 1223"/>
                <a:gd name="T42" fmla="*/ 99 w 1011"/>
                <a:gd name="T43" fmla="*/ 70 h 1223"/>
                <a:gd name="T44" fmla="*/ 121 w 1011"/>
                <a:gd name="T45" fmla="*/ 67 h 1223"/>
                <a:gd name="T46" fmla="*/ 142 w 1011"/>
                <a:gd name="T47" fmla="*/ 63 h 1223"/>
                <a:gd name="T48" fmla="*/ 162 w 1011"/>
                <a:gd name="T49" fmla="*/ 59 h 1223"/>
                <a:gd name="T50" fmla="*/ 179 w 1011"/>
                <a:gd name="T51" fmla="*/ 54 h 1223"/>
                <a:gd name="T52" fmla="*/ 196 w 1011"/>
                <a:gd name="T53" fmla="*/ 48 h 1223"/>
                <a:gd name="T54" fmla="*/ 210 w 1011"/>
                <a:gd name="T55" fmla="*/ 42 h 1223"/>
                <a:gd name="T56" fmla="*/ 223 w 1011"/>
                <a:gd name="T57" fmla="*/ 36 h 1223"/>
                <a:gd name="T58" fmla="*/ 233 w 1011"/>
                <a:gd name="T59" fmla="*/ 30 h 1223"/>
                <a:gd name="T60" fmla="*/ 242 w 1011"/>
                <a:gd name="T61" fmla="*/ 23 h 1223"/>
                <a:gd name="T62" fmla="*/ 248 w 1011"/>
                <a:gd name="T63" fmla="*/ 15 h 1223"/>
                <a:gd name="T64" fmla="*/ 252 w 1011"/>
                <a:gd name="T65" fmla="*/ 8 h 1223"/>
                <a:gd name="T66" fmla="*/ 253 w 1011"/>
                <a:gd name="T67" fmla="*/ 0 h 1223"/>
                <a:gd name="T68" fmla="*/ 230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.VnAvant" pitchFamily="34" charset="0"/>
              </a:endParaRPr>
            </a:p>
          </p:txBody>
        </p:sp>
        <p:grpSp>
          <p:nvGrpSpPr>
            <p:cNvPr id="4" name="Group 41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42028" name="Picture 4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2029" name="Picture 4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2030" name="Picture 4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2031" name="Picture 4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2032" name="Picture 4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2033" name="Picture 4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2034" name="Picture 4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2035" name="Picture 4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2036" name="Picture 5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42015" name="Picture 51" descr="felicitsh71-1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16" name="Picture 52" descr="Awreath1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200400" y="3962400"/>
            <a:ext cx="3124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17" name="Picture 53" descr="chuc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85800" y="304800"/>
            <a:ext cx="8153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18" name="Picture 54" descr="XMASCA~1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819400" y="4267200"/>
            <a:ext cx="2743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24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249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4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4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24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24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4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4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24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249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24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24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24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249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24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24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24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249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24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24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24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249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24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3" dur="1000"/>
                                        <p:tgtEl>
                                          <p:spTgt spid="124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 animBg="1"/>
      <p:bldP spid="124935" grpId="0" animBg="1"/>
      <p:bldP spid="12493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rame-7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1066800" y="2057400"/>
            <a:ext cx="69342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smtClean="0">
                <a:solidFill>
                  <a:srgbClr val="FF0066"/>
                </a:solidFill>
                <a:cs typeface="Times New Roman" pitchFamily="18" charset="0"/>
              </a:rPr>
              <a:t>Hoạt động </a:t>
            </a:r>
            <a:r>
              <a:rPr lang="en-US" sz="4400" b="1" smtClean="0">
                <a:solidFill>
                  <a:srgbClr val="FF0066"/>
                </a:solidFill>
                <a:cs typeface="Times New Roman" pitchFamily="18" charset="0"/>
              </a:rPr>
              <a:t>2: Đội nào nhanh nhất</a:t>
            </a:r>
            <a:endParaRPr lang="en-US" sz="4400" b="1" smtClean="0">
              <a:solidFill>
                <a:srgbClr val="FF0066"/>
              </a:solidFill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4400" b="1" smtClean="0">
                <a:solidFill>
                  <a:srgbClr val="FF0066"/>
                </a:solidFill>
                <a:cs typeface="Times New Roman" pitchFamily="18" charset="0"/>
              </a:rPr>
              <a:t>(Ôn chữ cái I t c)</a:t>
            </a:r>
            <a:endParaRPr lang="en-US" sz="4400" b="1" dirty="0">
              <a:solidFill>
                <a:srgbClr val="FF0066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8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rame-7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1600200" y="2057400"/>
            <a:ext cx="5410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smtClean="0">
                <a:solidFill>
                  <a:srgbClr val="FF0066"/>
                </a:solidFill>
                <a:cs typeface="Times New Roman" pitchFamily="18" charset="0"/>
              </a:rPr>
              <a:t>Hoạt động 3: Làm quen chữ cái b d đ</a:t>
            </a:r>
            <a:endParaRPr lang="en-US" sz="4400" b="1" dirty="0">
              <a:solidFill>
                <a:srgbClr val="FF0066"/>
              </a:solidFill>
              <a:cs typeface="Times New Roman" pitchFamily="18" charset="0"/>
            </a:endParaRPr>
          </a:p>
        </p:txBody>
      </p:sp>
      <p:pic>
        <p:nvPicPr>
          <p:cNvPr id="22532" name="Picture 6" descr="bear-cartoon-colorful-balloon-29185197">
            <a:hlinkClick r:id="" action="ppaction://noaction">
              <a:snd r:embed="rId3" name="chung toi la chien si-2.wav"/>
            </a:hlinkClick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2514600"/>
            <a:ext cx="11112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7" descr="con-tho-tinh-khon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3810000"/>
            <a:ext cx="122713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053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Frame6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4419600" y="1447800"/>
            <a:ext cx="2209800" cy="289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"/>
              </a:rPr>
              <a:t>b</a:t>
            </a:r>
            <a:endParaRPr lang="en-US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Avan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4495800" y="1219200"/>
            <a:ext cx="19812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0" b="1" dirty="0" smtClean="0">
                <a:solidFill>
                  <a:srgbClr val="0000FF"/>
                </a:solidFill>
                <a:latin typeface=".VnTime" pitchFamily="34" charset="0"/>
              </a:rPr>
              <a:t>B</a:t>
            </a:r>
            <a:endParaRPr lang="en-US" sz="20000" b="1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1066800" y="1066800"/>
            <a:ext cx="21336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0" b="1" dirty="0" smtClean="0">
                <a:solidFill>
                  <a:srgbClr val="FF0000"/>
                </a:solidFill>
                <a:latin typeface=".VnAvant"/>
              </a:rPr>
              <a:t>b</a:t>
            </a:r>
            <a:endParaRPr lang="en-US" sz="20000" b="1" dirty="0">
              <a:solidFill>
                <a:srgbClr val="FF0000"/>
              </a:solidFill>
              <a:latin typeface=".VnAvan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8741" y="153354"/>
            <a:ext cx="7484351" cy="122490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	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Giới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thiệu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các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kiểu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chữ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  <p:pic>
        <p:nvPicPr>
          <p:cNvPr id="8" name="Picture 4" descr="Untitled-1gghj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1FF"/>
              </a:clrFrom>
              <a:clrTo>
                <a:srgbClr val="FDF1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3581400"/>
            <a:ext cx="152241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2" grpId="0"/>
      <p:bldP spid="993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hild_yeudohoa_111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57200" y="914400"/>
            <a:ext cx="36576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 err="1">
                <a:solidFill>
                  <a:srgbClr val="FF00FF"/>
                </a:solidFill>
                <a:latin typeface="Arial" charset="0"/>
              </a:rPr>
              <a:t>Chữ</a:t>
            </a:r>
            <a:r>
              <a:rPr lang="en-US" sz="3600" dirty="0">
                <a:solidFill>
                  <a:srgbClr val="FF00FF"/>
                </a:solidFill>
                <a:latin typeface="Arial" charset="0"/>
              </a:rPr>
              <a:t> </a:t>
            </a:r>
            <a:r>
              <a:rPr lang="en-US" sz="3600" dirty="0" smtClean="0">
                <a:solidFill>
                  <a:srgbClr val="FF00FF"/>
                </a:solidFill>
                <a:latin typeface="Arial" charset="0"/>
              </a:rPr>
              <a:t>b </a:t>
            </a:r>
            <a:endParaRPr lang="en-US" sz="3600" dirty="0">
              <a:solidFill>
                <a:srgbClr val="FF00FF"/>
              </a:solidFill>
              <a:latin typeface="Arial" charset="0"/>
            </a:endParaRPr>
          </a:p>
          <a:p>
            <a:pPr algn="ctr"/>
            <a:r>
              <a:rPr lang="en-US" sz="3600" dirty="0" err="1">
                <a:solidFill>
                  <a:srgbClr val="FF00FF"/>
                </a:solidFill>
                <a:latin typeface="Arial" charset="0"/>
              </a:rPr>
              <a:t>có</a:t>
            </a:r>
            <a:r>
              <a:rPr lang="en-US" sz="3600" dirty="0">
                <a:solidFill>
                  <a:srgbClr val="FF00FF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FF"/>
                </a:solidFill>
                <a:latin typeface="Arial" charset="0"/>
              </a:rPr>
              <a:t>cấu</a:t>
            </a:r>
            <a:r>
              <a:rPr lang="en-US" sz="3600" dirty="0">
                <a:solidFill>
                  <a:srgbClr val="FF00FF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FF"/>
                </a:solidFill>
                <a:latin typeface="Arial" charset="0"/>
              </a:rPr>
              <a:t>tạo</a:t>
            </a:r>
            <a:r>
              <a:rPr lang="en-US" sz="3600" dirty="0">
                <a:solidFill>
                  <a:srgbClr val="FF00FF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FF"/>
                </a:solidFill>
                <a:latin typeface="Arial" charset="0"/>
              </a:rPr>
              <a:t>như</a:t>
            </a:r>
            <a:r>
              <a:rPr lang="en-US" sz="3600" dirty="0">
                <a:solidFill>
                  <a:srgbClr val="FF00FF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FF"/>
                </a:solidFill>
                <a:latin typeface="Arial" charset="0"/>
              </a:rPr>
              <a:t>thế</a:t>
            </a:r>
            <a:r>
              <a:rPr lang="en-US" sz="3600" dirty="0">
                <a:solidFill>
                  <a:srgbClr val="FF00FF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FF"/>
                </a:solidFill>
                <a:latin typeface="Arial" charset="0"/>
              </a:rPr>
              <a:t>nào</a:t>
            </a:r>
            <a:r>
              <a:rPr lang="en-US" sz="3600" dirty="0">
                <a:solidFill>
                  <a:srgbClr val="FF00FF"/>
                </a:solidFill>
                <a:latin typeface="Arial" charset="0"/>
              </a:rPr>
              <a:t> ?</a:t>
            </a:r>
          </a:p>
        </p:txBody>
      </p:sp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5486400" y="4114800"/>
            <a:ext cx="18288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"/>
              </a:rPr>
              <a:t>b</a:t>
            </a:r>
            <a:endParaRPr lang="en-US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Avan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126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Frame6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4419600" y="1447800"/>
            <a:ext cx="2209800" cy="289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"/>
              </a:rPr>
              <a:t>d</a:t>
            </a:r>
            <a:endParaRPr lang="en-US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Avan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4495800" y="1219200"/>
            <a:ext cx="19812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0" b="1" dirty="0">
                <a:solidFill>
                  <a:srgbClr val="0000FF"/>
                </a:solidFill>
                <a:latin typeface=".VnTime" pitchFamily="34" charset="0"/>
              </a:rPr>
              <a:t>D</a:t>
            </a: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1066800" y="1066800"/>
            <a:ext cx="21336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0" b="1" dirty="0">
                <a:solidFill>
                  <a:srgbClr val="FF0000"/>
                </a:solidFill>
                <a:latin typeface=".VnAvant"/>
              </a:rPr>
              <a:t>d</a:t>
            </a:r>
          </a:p>
        </p:txBody>
      </p:sp>
      <p:sp>
        <p:nvSpPr>
          <p:cNvPr id="5" name="Rectangle 4"/>
          <p:cNvSpPr/>
          <p:nvPr/>
        </p:nvSpPr>
        <p:spPr>
          <a:xfrm>
            <a:off x="888741" y="153354"/>
            <a:ext cx="7484351" cy="122490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	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Giới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thiệu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các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kiểu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chữ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  <p:pic>
        <p:nvPicPr>
          <p:cNvPr id="6" name="Picture 5" descr="Untitled-1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3505200"/>
            <a:ext cx="20351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2" grpId="0"/>
      <p:bldP spid="9933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1F1F1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1F1F1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233</Words>
  <Application>Microsoft Office PowerPoint</Application>
  <PresentationFormat>On-screen Show (4:3)</PresentationFormat>
  <Paragraphs>89</Paragraphs>
  <Slides>23</Slides>
  <Notes>1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sánh điểm giống nhau và khác nhau giữa 2 chữ cái d, đ</vt:lpstr>
      <vt:lpstr>So sánh điểm giống nhau và khác nhau giữa 2 chữ cái b, 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42</cp:revision>
  <dcterms:created xsi:type="dcterms:W3CDTF">2017-01-03T21:30:59Z</dcterms:created>
  <dcterms:modified xsi:type="dcterms:W3CDTF">2022-12-14T13:14:50Z</dcterms:modified>
</cp:coreProperties>
</file>